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34"/>
  </p:notesMasterIdLst>
  <p:sldIdLst>
    <p:sldId id="256" r:id="rId2"/>
    <p:sldId id="258" r:id="rId3"/>
    <p:sldId id="259" r:id="rId4"/>
    <p:sldId id="290" r:id="rId5"/>
    <p:sldId id="291" r:id="rId6"/>
    <p:sldId id="270" r:id="rId7"/>
    <p:sldId id="271" r:id="rId8"/>
    <p:sldId id="267" r:id="rId9"/>
    <p:sldId id="262" r:id="rId10"/>
    <p:sldId id="294" r:id="rId11"/>
    <p:sldId id="285" r:id="rId12"/>
    <p:sldId id="295" r:id="rId13"/>
    <p:sldId id="260" r:id="rId14"/>
    <p:sldId id="286" r:id="rId15"/>
    <p:sldId id="293" r:id="rId16"/>
    <p:sldId id="296" r:id="rId17"/>
    <p:sldId id="297" r:id="rId18"/>
    <p:sldId id="300" r:id="rId19"/>
    <p:sldId id="298" r:id="rId20"/>
    <p:sldId id="308" r:id="rId21"/>
    <p:sldId id="301" r:id="rId22"/>
    <p:sldId id="287" r:id="rId23"/>
    <p:sldId id="302" r:id="rId24"/>
    <p:sldId id="309" r:id="rId25"/>
    <p:sldId id="289" r:id="rId26"/>
    <p:sldId id="304" r:id="rId27"/>
    <p:sldId id="303" r:id="rId28"/>
    <p:sldId id="305" r:id="rId29"/>
    <p:sldId id="288" r:id="rId30"/>
    <p:sldId id="306" r:id="rId31"/>
    <p:sldId id="307" r:id="rId32"/>
    <p:sldId id="279" r:id="rId33"/>
  </p:sldIdLst>
  <p:sldSz cx="9144000" cy="6858000" type="screen4x3"/>
  <p:notesSz cx="6858000" cy="9144000"/>
  <p:embeddedFontLst>
    <p:embeddedFont>
      <p:font typeface="Arial Narrow" panose="020B0606020202030204" pitchFamily="34" charset="0"/>
      <p:regular r:id="rId35"/>
      <p:bold r:id="rId36"/>
      <p:italic r:id="rId37"/>
      <p:boldItalic r:id="rId38"/>
    </p:embeddedFont>
    <p:embeddedFont>
      <p:font typeface="Source Sans Pro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D6E074-8BEB-45CC-9A67-7AE308B42104}">
  <a:tblStyle styleId="{FED6E074-8BEB-45CC-9A67-7AE308B42104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1" autoAdjust="0"/>
    <p:restoredTop sz="94660"/>
  </p:normalViewPr>
  <p:slideViewPr>
    <p:cSldViewPr snapToGrid="0">
      <p:cViewPr varScale="1">
        <p:scale>
          <a:sx n="69" d="100"/>
          <a:sy n="69" d="100"/>
        </p:scale>
        <p:origin x="136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image" Target="../media/image8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87788D-5A50-47F8-BA45-10B80C906900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</dgm:spPr>
    </dgm:pt>
    <dgm:pt modelId="{17F68C8E-56AB-4E51-82BC-03C891127247}">
      <dgm:prSet phldrT="[Text]" custT="1"/>
      <dgm:spPr>
        <a:solidFill>
          <a:schemeClr val="accent6">
            <a:lumMod val="75000"/>
          </a:schemeClr>
        </a:solidFill>
        <a:ln>
          <a:noFill/>
        </a:ln>
        <a:effectLst>
          <a:outerShdw blurRad="149987" dist="250190" dir="8460000" algn="ctr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gm:spPr>
      <dgm:t>
        <a:bodyPr/>
        <a:lstStyle/>
        <a:p>
          <a:r>
            <a:rPr lang="en-US" sz="2800" dirty="0" smtClean="0"/>
            <a:t>Choice of membership function</a:t>
          </a:r>
          <a:endParaRPr lang="en-US" sz="2800" dirty="0"/>
        </a:p>
      </dgm:t>
    </dgm:pt>
    <dgm:pt modelId="{25109165-C1D5-4A3A-9FA7-6C2E6509EDF3}" type="parTrans" cxnId="{1F13E806-8116-484A-BA3A-A0995A0185FA}">
      <dgm:prSet/>
      <dgm:spPr/>
      <dgm:t>
        <a:bodyPr/>
        <a:lstStyle/>
        <a:p>
          <a:endParaRPr lang="en-US"/>
        </a:p>
      </dgm:t>
    </dgm:pt>
    <dgm:pt modelId="{C7F98EB3-1CB1-457D-B78C-FF7CF78098AC}" type="sibTrans" cxnId="{1F13E806-8116-484A-BA3A-A0995A0185FA}">
      <dgm:prSet/>
      <dgm:spPr>
        <a:ln>
          <a:noFill/>
        </a:ln>
        <a:effectLst>
          <a:outerShdw blurRad="149987" dist="250190" dir="8460000" algn="ctr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gm:spPr>
      <dgm:t>
        <a:bodyPr/>
        <a:lstStyle/>
        <a:p>
          <a:endParaRPr lang="en-US"/>
        </a:p>
      </dgm:t>
    </dgm:pt>
    <dgm:pt modelId="{276CC524-21E9-463E-8667-A7369045B416}">
      <dgm:prSet phldrT="[Text]"/>
      <dgm:spPr>
        <a:solidFill>
          <a:schemeClr val="accent3">
            <a:lumMod val="50000"/>
          </a:schemeClr>
        </a:solidFill>
        <a:ln>
          <a:noFill/>
        </a:ln>
        <a:effectLst>
          <a:outerShdw blurRad="149987" dist="250190" dir="8460000" algn="ctr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gm:spPr>
      <dgm:t>
        <a:bodyPr/>
        <a:lstStyle/>
        <a:p>
          <a:r>
            <a:rPr lang="en-US" dirty="0" smtClean="0"/>
            <a:t>Application requirements</a:t>
          </a:r>
          <a:endParaRPr lang="en-US" dirty="0"/>
        </a:p>
      </dgm:t>
    </dgm:pt>
    <dgm:pt modelId="{EE60C8E5-8F31-4CCB-8837-0327BFAE22DA}" type="parTrans" cxnId="{2E815B59-3453-40FB-9CB0-C125431EA910}">
      <dgm:prSet/>
      <dgm:spPr/>
      <dgm:t>
        <a:bodyPr/>
        <a:lstStyle/>
        <a:p>
          <a:endParaRPr lang="en-US"/>
        </a:p>
      </dgm:t>
    </dgm:pt>
    <dgm:pt modelId="{CF9BA452-73EA-4FCB-8E3C-922E63EFFA69}" type="sibTrans" cxnId="{2E815B59-3453-40FB-9CB0-C125431EA910}">
      <dgm:prSet/>
      <dgm:spPr>
        <a:ln>
          <a:noFill/>
        </a:ln>
        <a:effectLst>
          <a:outerShdw blurRad="149987" dist="250190" dir="8460000" algn="ctr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gm:spPr>
      <dgm:t>
        <a:bodyPr/>
        <a:lstStyle/>
        <a:p>
          <a:endParaRPr lang="en-US"/>
        </a:p>
      </dgm:t>
    </dgm:pt>
    <dgm:pt modelId="{2A3F83BD-836A-4250-989C-4D5DABF4BB45}">
      <dgm:prSet phldrT="[Text]" custT="1"/>
      <dgm:spPr>
        <a:solidFill>
          <a:schemeClr val="accent2">
            <a:lumMod val="75000"/>
          </a:schemeClr>
        </a:solidFill>
        <a:ln>
          <a:noFill/>
        </a:ln>
        <a:effectLst>
          <a:outerShdw blurRad="149987" dist="250190" dir="8460000" algn="ctr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gm:spPr>
      <dgm:t>
        <a:bodyPr/>
        <a:lstStyle/>
        <a:p>
          <a:r>
            <a:rPr lang="en-US" sz="2000" dirty="0" smtClean="0"/>
            <a:t>Available data</a:t>
          </a:r>
          <a:endParaRPr lang="en-US" sz="2000" dirty="0"/>
        </a:p>
      </dgm:t>
    </dgm:pt>
    <dgm:pt modelId="{A32DFBC6-8123-4C52-95D2-603B6D20EFB9}" type="parTrans" cxnId="{EA6DEFFD-966D-486B-BA60-ADA83B093CB1}">
      <dgm:prSet/>
      <dgm:spPr/>
      <dgm:t>
        <a:bodyPr/>
        <a:lstStyle/>
        <a:p>
          <a:endParaRPr lang="en-US"/>
        </a:p>
      </dgm:t>
    </dgm:pt>
    <dgm:pt modelId="{07B96FFB-A8EB-4D1C-A71B-1C3D28A74F69}" type="sibTrans" cxnId="{EA6DEFFD-966D-486B-BA60-ADA83B093CB1}">
      <dgm:prSet/>
      <dgm:spPr>
        <a:ln>
          <a:noFill/>
        </a:ln>
        <a:effectLst>
          <a:outerShdw blurRad="149987" dist="250190" dir="8460000" algn="ctr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gm:spPr>
      <dgm:t>
        <a:bodyPr/>
        <a:lstStyle/>
        <a:p>
          <a:endParaRPr lang="en-US"/>
        </a:p>
      </dgm:t>
    </dgm:pt>
    <dgm:pt modelId="{7F3418CB-2344-4D6F-85FC-A3F8B53EB32E}" type="pres">
      <dgm:prSet presAssocID="{5487788D-5A50-47F8-BA45-10B80C906900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9DD3DD13-A9CF-49B3-9043-F012A4F2FAEC}" type="pres">
      <dgm:prSet presAssocID="{17F68C8E-56AB-4E51-82BC-03C891127247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556E03-9970-4545-93C3-E49FFB45DF3F}" type="pres">
      <dgm:prSet presAssocID="{17F68C8E-56AB-4E51-82BC-03C891127247}" presName="gear1srcNode" presStyleLbl="node1" presStyleIdx="0" presStyleCnt="3"/>
      <dgm:spPr/>
      <dgm:t>
        <a:bodyPr/>
        <a:lstStyle/>
        <a:p>
          <a:endParaRPr lang="en-US"/>
        </a:p>
      </dgm:t>
    </dgm:pt>
    <dgm:pt modelId="{B4FA85D3-EA76-4C42-BAA6-451AB8797DDB}" type="pres">
      <dgm:prSet presAssocID="{17F68C8E-56AB-4E51-82BC-03C891127247}" presName="gear1dstNode" presStyleLbl="node1" presStyleIdx="0" presStyleCnt="3"/>
      <dgm:spPr/>
      <dgm:t>
        <a:bodyPr/>
        <a:lstStyle/>
        <a:p>
          <a:endParaRPr lang="en-US"/>
        </a:p>
      </dgm:t>
    </dgm:pt>
    <dgm:pt modelId="{EA174AE5-614B-458E-8C93-323DFAE53B2F}" type="pres">
      <dgm:prSet presAssocID="{276CC524-21E9-463E-8667-A7369045B416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A34A6E-BC33-4EDC-8D58-C11557889468}" type="pres">
      <dgm:prSet presAssocID="{276CC524-21E9-463E-8667-A7369045B416}" presName="gear2srcNode" presStyleLbl="node1" presStyleIdx="1" presStyleCnt="3"/>
      <dgm:spPr/>
      <dgm:t>
        <a:bodyPr/>
        <a:lstStyle/>
        <a:p>
          <a:endParaRPr lang="en-US"/>
        </a:p>
      </dgm:t>
    </dgm:pt>
    <dgm:pt modelId="{44225A3B-98D1-4F25-A299-E37F48D358C5}" type="pres">
      <dgm:prSet presAssocID="{276CC524-21E9-463E-8667-A7369045B416}" presName="gear2dstNode" presStyleLbl="node1" presStyleIdx="1" presStyleCnt="3"/>
      <dgm:spPr/>
      <dgm:t>
        <a:bodyPr/>
        <a:lstStyle/>
        <a:p>
          <a:endParaRPr lang="en-US"/>
        </a:p>
      </dgm:t>
    </dgm:pt>
    <dgm:pt modelId="{50F3049B-A793-412A-94A3-E2E444CBD2FA}" type="pres">
      <dgm:prSet presAssocID="{2A3F83BD-836A-4250-989C-4D5DABF4BB45}" presName="gear3" presStyleLbl="node1" presStyleIdx="2" presStyleCnt="3"/>
      <dgm:spPr/>
      <dgm:t>
        <a:bodyPr/>
        <a:lstStyle/>
        <a:p>
          <a:endParaRPr lang="en-US"/>
        </a:p>
      </dgm:t>
    </dgm:pt>
    <dgm:pt modelId="{272EA804-5201-4239-996C-A2DA1C8FBBBB}" type="pres">
      <dgm:prSet presAssocID="{2A3F83BD-836A-4250-989C-4D5DABF4BB45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40D040-1DDF-4814-829C-69384BADB04E}" type="pres">
      <dgm:prSet presAssocID="{2A3F83BD-836A-4250-989C-4D5DABF4BB45}" presName="gear3srcNode" presStyleLbl="node1" presStyleIdx="2" presStyleCnt="3"/>
      <dgm:spPr/>
      <dgm:t>
        <a:bodyPr/>
        <a:lstStyle/>
        <a:p>
          <a:endParaRPr lang="en-US"/>
        </a:p>
      </dgm:t>
    </dgm:pt>
    <dgm:pt modelId="{6513EFAC-A7F0-4A6A-87B0-0D68C5499751}" type="pres">
      <dgm:prSet presAssocID="{2A3F83BD-836A-4250-989C-4D5DABF4BB45}" presName="gear3dstNode" presStyleLbl="node1" presStyleIdx="2" presStyleCnt="3"/>
      <dgm:spPr/>
      <dgm:t>
        <a:bodyPr/>
        <a:lstStyle/>
        <a:p>
          <a:endParaRPr lang="en-US"/>
        </a:p>
      </dgm:t>
    </dgm:pt>
    <dgm:pt modelId="{3AC67299-3D96-4D0C-929D-5F5A329CFC9B}" type="pres">
      <dgm:prSet presAssocID="{C7F98EB3-1CB1-457D-B78C-FF7CF78098AC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5FB6CDEC-25D0-436F-A779-36A1BC0BE262}" type="pres">
      <dgm:prSet presAssocID="{CF9BA452-73EA-4FCB-8E3C-922E63EFFA69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9B826BFF-A6E3-4472-A730-3FCB8695B669}" type="pres">
      <dgm:prSet presAssocID="{07B96FFB-A8EB-4D1C-A71B-1C3D28A74F69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8B11A281-0D80-44BA-84CE-9D76A0700297}" type="presOf" srcId="{2A3F83BD-836A-4250-989C-4D5DABF4BB45}" destId="{6513EFAC-A7F0-4A6A-87B0-0D68C5499751}" srcOrd="3" destOrd="0" presId="urn:microsoft.com/office/officeart/2005/8/layout/gear1"/>
    <dgm:cxn modelId="{8610F0EB-F82B-43ED-8839-7C1796655FA8}" type="presOf" srcId="{276CC524-21E9-463E-8667-A7369045B416}" destId="{44225A3B-98D1-4F25-A299-E37F48D358C5}" srcOrd="2" destOrd="0" presId="urn:microsoft.com/office/officeart/2005/8/layout/gear1"/>
    <dgm:cxn modelId="{7EB9C598-6C75-4AFB-A813-C208649664B8}" type="presOf" srcId="{2A3F83BD-836A-4250-989C-4D5DABF4BB45}" destId="{9140D040-1DDF-4814-829C-69384BADB04E}" srcOrd="2" destOrd="0" presId="urn:microsoft.com/office/officeart/2005/8/layout/gear1"/>
    <dgm:cxn modelId="{ED66B106-ADE4-4B63-897A-5A0B28939BE4}" type="presOf" srcId="{2A3F83BD-836A-4250-989C-4D5DABF4BB45}" destId="{50F3049B-A793-412A-94A3-E2E444CBD2FA}" srcOrd="0" destOrd="0" presId="urn:microsoft.com/office/officeart/2005/8/layout/gear1"/>
    <dgm:cxn modelId="{7001201B-7780-463E-BF9D-D5B8933FC65E}" type="presOf" srcId="{C7F98EB3-1CB1-457D-B78C-FF7CF78098AC}" destId="{3AC67299-3D96-4D0C-929D-5F5A329CFC9B}" srcOrd="0" destOrd="0" presId="urn:microsoft.com/office/officeart/2005/8/layout/gear1"/>
    <dgm:cxn modelId="{102A4E7A-1AAC-487C-B61B-31D5612D7478}" type="presOf" srcId="{2A3F83BD-836A-4250-989C-4D5DABF4BB45}" destId="{272EA804-5201-4239-996C-A2DA1C8FBBBB}" srcOrd="1" destOrd="0" presId="urn:microsoft.com/office/officeart/2005/8/layout/gear1"/>
    <dgm:cxn modelId="{EA6DEFFD-966D-486B-BA60-ADA83B093CB1}" srcId="{5487788D-5A50-47F8-BA45-10B80C906900}" destId="{2A3F83BD-836A-4250-989C-4D5DABF4BB45}" srcOrd="2" destOrd="0" parTransId="{A32DFBC6-8123-4C52-95D2-603B6D20EFB9}" sibTransId="{07B96FFB-A8EB-4D1C-A71B-1C3D28A74F69}"/>
    <dgm:cxn modelId="{97C9709D-BF9E-49CC-97A8-01179E20FDAA}" type="presOf" srcId="{17F68C8E-56AB-4E51-82BC-03C891127247}" destId="{9DD3DD13-A9CF-49B3-9043-F012A4F2FAEC}" srcOrd="0" destOrd="0" presId="urn:microsoft.com/office/officeart/2005/8/layout/gear1"/>
    <dgm:cxn modelId="{1F13E806-8116-484A-BA3A-A0995A0185FA}" srcId="{5487788D-5A50-47F8-BA45-10B80C906900}" destId="{17F68C8E-56AB-4E51-82BC-03C891127247}" srcOrd="0" destOrd="0" parTransId="{25109165-C1D5-4A3A-9FA7-6C2E6509EDF3}" sibTransId="{C7F98EB3-1CB1-457D-B78C-FF7CF78098AC}"/>
    <dgm:cxn modelId="{C67032DB-408C-4C11-AA20-4A4D62A20DAA}" type="presOf" srcId="{276CC524-21E9-463E-8667-A7369045B416}" destId="{E6A34A6E-BC33-4EDC-8D58-C11557889468}" srcOrd="1" destOrd="0" presId="urn:microsoft.com/office/officeart/2005/8/layout/gear1"/>
    <dgm:cxn modelId="{ABF68783-92A6-421F-ACA5-D39436F7C1CC}" type="presOf" srcId="{CF9BA452-73EA-4FCB-8E3C-922E63EFFA69}" destId="{5FB6CDEC-25D0-436F-A779-36A1BC0BE262}" srcOrd="0" destOrd="0" presId="urn:microsoft.com/office/officeart/2005/8/layout/gear1"/>
    <dgm:cxn modelId="{C452A3FE-F585-49C1-B91B-E6AD158E95C8}" type="presOf" srcId="{17F68C8E-56AB-4E51-82BC-03C891127247}" destId="{B4FA85D3-EA76-4C42-BAA6-451AB8797DDB}" srcOrd="2" destOrd="0" presId="urn:microsoft.com/office/officeart/2005/8/layout/gear1"/>
    <dgm:cxn modelId="{2E815B59-3453-40FB-9CB0-C125431EA910}" srcId="{5487788D-5A50-47F8-BA45-10B80C906900}" destId="{276CC524-21E9-463E-8667-A7369045B416}" srcOrd="1" destOrd="0" parTransId="{EE60C8E5-8F31-4CCB-8837-0327BFAE22DA}" sibTransId="{CF9BA452-73EA-4FCB-8E3C-922E63EFFA69}"/>
    <dgm:cxn modelId="{322054D0-0C56-4325-9D1D-CD131EE8A99B}" type="presOf" srcId="{5487788D-5A50-47F8-BA45-10B80C906900}" destId="{7F3418CB-2344-4D6F-85FC-A3F8B53EB32E}" srcOrd="0" destOrd="0" presId="urn:microsoft.com/office/officeart/2005/8/layout/gear1"/>
    <dgm:cxn modelId="{CC351C1F-91E1-483A-A18F-FC9E1F97AF75}" type="presOf" srcId="{07B96FFB-A8EB-4D1C-A71B-1C3D28A74F69}" destId="{9B826BFF-A6E3-4472-A730-3FCB8695B669}" srcOrd="0" destOrd="0" presId="urn:microsoft.com/office/officeart/2005/8/layout/gear1"/>
    <dgm:cxn modelId="{16A7DA0F-A714-409D-85C7-5F082A16FF29}" type="presOf" srcId="{17F68C8E-56AB-4E51-82BC-03C891127247}" destId="{48556E03-9970-4545-93C3-E49FFB45DF3F}" srcOrd="1" destOrd="0" presId="urn:microsoft.com/office/officeart/2005/8/layout/gear1"/>
    <dgm:cxn modelId="{C267FAB2-0F94-4FB9-852A-FF8A420555A4}" type="presOf" srcId="{276CC524-21E9-463E-8667-A7369045B416}" destId="{EA174AE5-614B-458E-8C93-323DFAE53B2F}" srcOrd="0" destOrd="0" presId="urn:microsoft.com/office/officeart/2005/8/layout/gear1"/>
    <dgm:cxn modelId="{345E621E-72E8-4CAF-8F55-4CFA3D7D483A}" type="presParOf" srcId="{7F3418CB-2344-4D6F-85FC-A3F8B53EB32E}" destId="{9DD3DD13-A9CF-49B3-9043-F012A4F2FAEC}" srcOrd="0" destOrd="0" presId="urn:microsoft.com/office/officeart/2005/8/layout/gear1"/>
    <dgm:cxn modelId="{A6EDF3B0-9D4C-403C-A386-6662B320D644}" type="presParOf" srcId="{7F3418CB-2344-4D6F-85FC-A3F8B53EB32E}" destId="{48556E03-9970-4545-93C3-E49FFB45DF3F}" srcOrd="1" destOrd="0" presId="urn:microsoft.com/office/officeart/2005/8/layout/gear1"/>
    <dgm:cxn modelId="{4B85BF5E-34A7-4CBD-B5B2-53F740478064}" type="presParOf" srcId="{7F3418CB-2344-4D6F-85FC-A3F8B53EB32E}" destId="{B4FA85D3-EA76-4C42-BAA6-451AB8797DDB}" srcOrd="2" destOrd="0" presId="urn:microsoft.com/office/officeart/2005/8/layout/gear1"/>
    <dgm:cxn modelId="{A0AD7E7D-28DA-4F6B-838E-5ADBB7222E25}" type="presParOf" srcId="{7F3418CB-2344-4D6F-85FC-A3F8B53EB32E}" destId="{EA174AE5-614B-458E-8C93-323DFAE53B2F}" srcOrd="3" destOrd="0" presId="urn:microsoft.com/office/officeart/2005/8/layout/gear1"/>
    <dgm:cxn modelId="{0DAB53A8-3B09-4661-B168-2500098FF939}" type="presParOf" srcId="{7F3418CB-2344-4D6F-85FC-A3F8B53EB32E}" destId="{E6A34A6E-BC33-4EDC-8D58-C11557889468}" srcOrd="4" destOrd="0" presId="urn:microsoft.com/office/officeart/2005/8/layout/gear1"/>
    <dgm:cxn modelId="{B708EF9E-C818-48BC-B09E-92333C9F67CD}" type="presParOf" srcId="{7F3418CB-2344-4D6F-85FC-A3F8B53EB32E}" destId="{44225A3B-98D1-4F25-A299-E37F48D358C5}" srcOrd="5" destOrd="0" presId="urn:microsoft.com/office/officeart/2005/8/layout/gear1"/>
    <dgm:cxn modelId="{BAF96305-15F1-4189-B6E5-15A5245E0EC0}" type="presParOf" srcId="{7F3418CB-2344-4D6F-85FC-A3F8B53EB32E}" destId="{50F3049B-A793-412A-94A3-E2E444CBD2FA}" srcOrd="6" destOrd="0" presId="urn:microsoft.com/office/officeart/2005/8/layout/gear1"/>
    <dgm:cxn modelId="{C0F82C69-260A-4874-989B-98303AFDCA91}" type="presParOf" srcId="{7F3418CB-2344-4D6F-85FC-A3F8B53EB32E}" destId="{272EA804-5201-4239-996C-A2DA1C8FBBBB}" srcOrd="7" destOrd="0" presId="urn:microsoft.com/office/officeart/2005/8/layout/gear1"/>
    <dgm:cxn modelId="{5FF9FB99-83BF-44FD-80CD-3EA5E08C9094}" type="presParOf" srcId="{7F3418CB-2344-4D6F-85FC-A3F8B53EB32E}" destId="{9140D040-1DDF-4814-829C-69384BADB04E}" srcOrd="8" destOrd="0" presId="urn:microsoft.com/office/officeart/2005/8/layout/gear1"/>
    <dgm:cxn modelId="{612B2DF3-024F-420C-BB2F-6D7BBEBA528C}" type="presParOf" srcId="{7F3418CB-2344-4D6F-85FC-A3F8B53EB32E}" destId="{6513EFAC-A7F0-4A6A-87B0-0D68C5499751}" srcOrd="9" destOrd="0" presId="urn:microsoft.com/office/officeart/2005/8/layout/gear1"/>
    <dgm:cxn modelId="{54A355E7-EBC9-440C-8CC4-4C86B6641279}" type="presParOf" srcId="{7F3418CB-2344-4D6F-85FC-A3F8B53EB32E}" destId="{3AC67299-3D96-4D0C-929D-5F5A329CFC9B}" srcOrd="10" destOrd="0" presId="urn:microsoft.com/office/officeart/2005/8/layout/gear1"/>
    <dgm:cxn modelId="{DB252EE8-1771-4224-BB31-A3E20624398C}" type="presParOf" srcId="{7F3418CB-2344-4D6F-85FC-A3F8B53EB32E}" destId="{5FB6CDEC-25D0-436F-A779-36A1BC0BE262}" srcOrd="11" destOrd="0" presId="urn:microsoft.com/office/officeart/2005/8/layout/gear1"/>
    <dgm:cxn modelId="{81347E36-D63E-4B71-B98A-F3E21CD1A1CE}" type="presParOf" srcId="{7F3418CB-2344-4D6F-85FC-A3F8B53EB32E}" destId="{9B826BFF-A6E3-4472-A730-3FCB8695B669}" srcOrd="12" destOrd="0" presId="urn:microsoft.com/office/officeart/2005/8/layout/gear1"/>
  </dgm:cxnLst>
  <dgm:bg>
    <a:noFill/>
    <a:effectLst>
      <a:glow rad="63500">
        <a:schemeClr val="accent2">
          <a:satMod val="175000"/>
          <a:alpha val="40000"/>
        </a:schemeClr>
      </a:glow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182B6C-FA30-4CD5-92D8-9C27E2C4D3D2}" type="doc">
      <dgm:prSet loTypeId="urn:microsoft.com/office/officeart/2005/8/layout/StepDownProcess" loCatId="process" qsTypeId="urn:microsoft.com/office/officeart/2005/8/quickstyle/3d4" qsCatId="3D" csTypeId="urn:microsoft.com/office/officeart/2005/8/colors/accent1_2" csCatId="accent1" phldr="1"/>
      <dgm:spPr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</dgm:spPr>
      <dgm:t>
        <a:bodyPr/>
        <a:lstStyle/>
        <a:p>
          <a:endParaRPr lang="en-US"/>
        </a:p>
      </dgm:t>
    </dgm:pt>
    <dgm:pt modelId="{2036A309-62DF-4229-9E6A-403E28770D3C}">
      <dgm:prSet phldrT="[Text]" custT="1"/>
      <dgm:spPr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r>
            <a:rPr lang="en-US" sz="2800" dirty="0" smtClean="0"/>
            <a:t>A method to guess the appropriate MF</a:t>
          </a:r>
          <a:endParaRPr lang="en-US" sz="2800" dirty="0"/>
        </a:p>
      </dgm:t>
    </dgm:pt>
    <dgm:pt modelId="{E65DD20B-B16C-4235-AF3E-91AE7B303029}" type="parTrans" cxnId="{E1FE4D7F-C9E6-4905-B6AD-34FA3CEA0348}">
      <dgm:prSet/>
      <dgm:spPr/>
      <dgm:t>
        <a:bodyPr/>
        <a:lstStyle/>
        <a:p>
          <a:endParaRPr lang="en-US"/>
        </a:p>
      </dgm:t>
    </dgm:pt>
    <dgm:pt modelId="{013C4A4B-D4BE-4565-894E-38B447AAAC4A}" type="sibTrans" cxnId="{E1FE4D7F-C9E6-4905-B6AD-34FA3CEA0348}">
      <dgm:prSet/>
      <dgm:spPr/>
      <dgm:t>
        <a:bodyPr/>
        <a:lstStyle/>
        <a:p>
          <a:endParaRPr lang="en-US"/>
        </a:p>
      </dgm:t>
    </dgm:pt>
    <dgm:pt modelId="{921731B4-ED9F-43C5-90E3-E13BA27A41DF}">
      <dgm:prSet phldrT="[Text]"/>
      <dgm:spPr>
        <a:solidFill>
          <a:schemeClr val="accent6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r>
            <a:rPr lang="en-US" dirty="0" smtClean="0"/>
            <a:t>A method to prove the correctness</a:t>
          </a:r>
          <a:endParaRPr lang="en-US" dirty="0"/>
        </a:p>
      </dgm:t>
    </dgm:pt>
    <dgm:pt modelId="{E10E6AF7-E39D-4759-BF5D-48BE4BECDFA0}" type="parTrans" cxnId="{DE1F323C-E7BB-4090-8F5C-28A1AC3A3219}">
      <dgm:prSet/>
      <dgm:spPr/>
      <dgm:t>
        <a:bodyPr/>
        <a:lstStyle/>
        <a:p>
          <a:endParaRPr lang="en-US"/>
        </a:p>
      </dgm:t>
    </dgm:pt>
    <dgm:pt modelId="{8948988D-3799-4EE0-BFCE-3E6174971BEC}" type="sibTrans" cxnId="{DE1F323C-E7BB-4090-8F5C-28A1AC3A3219}">
      <dgm:prSet/>
      <dgm:spPr/>
      <dgm:t>
        <a:bodyPr/>
        <a:lstStyle/>
        <a:p>
          <a:endParaRPr lang="en-US"/>
        </a:p>
      </dgm:t>
    </dgm:pt>
    <dgm:pt modelId="{B4ECC944-535C-487B-BD52-62B0F1D31ABF}">
      <dgm:prSet phldrT="[Text]"/>
      <dgm:spPr>
        <a:solidFill>
          <a:schemeClr val="bg2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r>
            <a:rPr lang="en-US" dirty="0" smtClean="0"/>
            <a:t>A method to establish directives</a:t>
          </a:r>
          <a:endParaRPr lang="en-US" dirty="0"/>
        </a:p>
      </dgm:t>
    </dgm:pt>
    <dgm:pt modelId="{5FB67F06-DD28-4ABE-A918-8B0403276F10}" type="parTrans" cxnId="{E449D8C8-6C1D-4DA4-89C6-1C796455664C}">
      <dgm:prSet/>
      <dgm:spPr/>
      <dgm:t>
        <a:bodyPr/>
        <a:lstStyle/>
        <a:p>
          <a:endParaRPr lang="en-US"/>
        </a:p>
      </dgm:t>
    </dgm:pt>
    <dgm:pt modelId="{81916912-D69D-4ABA-BC36-34A4458F7F17}" type="sibTrans" cxnId="{E449D8C8-6C1D-4DA4-89C6-1C796455664C}">
      <dgm:prSet/>
      <dgm:spPr/>
      <dgm:t>
        <a:bodyPr/>
        <a:lstStyle/>
        <a:p>
          <a:endParaRPr lang="en-US"/>
        </a:p>
      </dgm:t>
    </dgm:pt>
    <dgm:pt modelId="{9913B37B-1258-4DA7-AE4B-0C30AEF1CC6C}" type="pres">
      <dgm:prSet presAssocID="{8F182B6C-FA30-4CD5-92D8-9C27E2C4D3D2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8466F7B2-F883-4CD5-9F54-E1A7D5B8AAB7}" type="pres">
      <dgm:prSet presAssocID="{2036A309-62DF-4229-9E6A-403E28770D3C}" presName="composite" presStyleCnt="0"/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endParaRPr lang="en-US"/>
        </a:p>
      </dgm:t>
    </dgm:pt>
    <dgm:pt modelId="{5BF68238-642B-43A4-A80D-FF7061C03884}" type="pres">
      <dgm:prSet presAssocID="{2036A309-62DF-4229-9E6A-403E28770D3C}" presName="bentUpArrow1" presStyleLbl="alignImgPlace1" presStyleIdx="0" presStyleCnt="2" custScaleY="162779" custLinFactNeighborX="-50584" custLinFactNeighborY="-4214"/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endParaRPr lang="en-US"/>
        </a:p>
      </dgm:t>
    </dgm:pt>
    <dgm:pt modelId="{762AEBB6-C8ED-45E7-8DF1-C0EC0FBA3E9C}" type="pres">
      <dgm:prSet presAssocID="{2036A309-62DF-4229-9E6A-403E28770D3C}" presName="ParentText" presStyleLbl="node1" presStyleIdx="0" presStyleCnt="3" custScaleX="260540" custLinFactNeighborX="1668" custLinFactNeighborY="-2979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B0A0FE-F573-4257-B29D-612D98B27E66}" type="pres">
      <dgm:prSet presAssocID="{2036A309-62DF-4229-9E6A-403E28770D3C}" presName="ChildText" presStyleLbl="revTx" presStyleIdx="0" presStyleCnt="2">
        <dgm:presLayoutVars>
          <dgm:chMax val="0"/>
          <dgm:chPref val="0"/>
          <dgm:bulletEnabled val="1"/>
        </dgm:presLayoutVars>
      </dgm:prSet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endParaRPr lang="en-US"/>
        </a:p>
      </dgm:t>
    </dgm:pt>
    <dgm:pt modelId="{DD1021EC-FFA8-4EDB-B81E-08FFA1185607}" type="pres">
      <dgm:prSet presAssocID="{013C4A4B-D4BE-4565-894E-38B447AAAC4A}" presName="sibTrans" presStyleCnt="0"/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endParaRPr lang="en-US"/>
        </a:p>
      </dgm:t>
    </dgm:pt>
    <dgm:pt modelId="{C6A6DA65-D554-42EB-8EC1-7DB4F8C1A6E1}" type="pres">
      <dgm:prSet presAssocID="{921731B4-ED9F-43C5-90E3-E13BA27A41DF}" presName="composite" presStyleCnt="0"/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endParaRPr lang="en-US"/>
        </a:p>
      </dgm:t>
    </dgm:pt>
    <dgm:pt modelId="{4E90387A-D4D5-49D9-A9D2-2623E64AAF5F}" type="pres">
      <dgm:prSet presAssocID="{921731B4-ED9F-43C5-90E3-E13BA27A41DF}" presName="bentUpArrow1" presStyleLbl="alignImgPlace1" presStyleIdx="1" presStyleCnt="2" custScaleY="146346" custLinFactNeighborX="-48115" custLinFactNeighborY="16855"/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endParaRPr lang="en-US"/>
        </a:p>
      </dgm:t>
    </dgm:pt>
    <dgm:pt modelId="{037704C0-9964-4B0A-A6B1-56AFE82DE67D}" type="pres">
      <dgm:prSet presAssocID="{921731B4-ED9F-43C5-90E3-E13BA27A41DF}" presName="ParentText" presStyleLbl="node1" presStyleIdx="1" presStyleCnt="3" custScaleX="255753" custLinFactNeighborY="-834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8692C1-6A5F-40B7-8438-0C56E20E391F}" type="pres">
      <dgm:prSet presAssocID="{921731B4-ED9F-43C5-90E3-E13BA27A41DF}" presName="ChildText" presStyleLbl="revTx" presStyleIdx="1" presStyleCnt="2">
        <dgm:presLayoutVars>
          <dgm:chMax val="0"/>
          <dgm:chPref val="0"/>
          <dgm:bulletEnabled val="1"/>
        </dgm:presLayoutVars>
      </dgm:prSet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endParaRPr lang="en-US"/>
        </a:p>
      </dgm:t>
    </dgm:pt>
    <dgm:pt modelId="{7D8A7DE3-9990-4FE7-98E2-BD85DE222270}" type="pres">
      <dgm:prSet presAssocID="{8948988D-3799-4EE0-BFCE-3E6174971BEC}" presName="sibTrans" presStyleCnt="0"/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endParaRPr lang="en-US"/>
        </a:p>
      </dgm:t>
    </dgm:pt>
    <dgm:pt modelId="{1FDADE78-604E-4E73-96E6-C776B0D36821}" type="pres">
      <dgm:prSet presAssocID="{B4ECC944-535C-487B-BD52-62B0F1D31ABF}" presName="composite" presStyleCnt="0"/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endParaRPr lang="en-US"/>
        </a:p>
      </dgm:t>
    </dgm:pt>
    <dgm:pt modelId="{B2A8CA5E-28B3-48B1-AF72-BCB05D909C1E}" type="pres">
      <dgm:prSet presAssocID="{B4ECC944-535C-487B-BD52-62B0F1D31ABF}" presName="ParentText" presStyleLbl="node1" presStyleIdx="2" presStyleCnt="3" custScaleX="275188" custLinFactNeighborX="-1501" custLinFactNeighborY="1549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E3BB465-0BCC-43E6-92F3-1492AD3F6FE2}" type="presOf" srcId="{B4ECC944-535C-487B-BD52-62B0F1D31ABF}" destId="{B2A8CA5E-28B3-48B1-AF72-BCB05D909C1E}" srcOrd="0" destOrd="0" presId="urn:microsoft.com/office/officeart/2005/8/layout/StepDownProcess"/>
    <dgm:cxn modelId="{D848A4F6-1C07-4360-959D-7D81E6558FFB}" type="presOf" srcId="{2036A309-62DF-4229-9E6A-403E28770D3C}" destId="{762AEBB6-C8ED-45E7-8DF1-C0EC0FBA3E9C}" srcOrd="0" destOrd="0" presId="urn:microsoft.com/office/officeart/2005/8/layout/StepDownProcess"/>
    <dgm:cxn modelId="{E1FE4D7F-C9E6-4905-B6AD-34FA3CEA0348}" srcId="{8F182B6C-FA30-4CD5-92D8-9C27E2C4D3D2}" destId="{2036A309-62DF-4229-9E6A-403E28770D3C}" srcOrd="0" destOrd="0" parTransId="{E65DD20B-B16C-4235-AF3E-91AE7B303029}" sibTransId="{013C4A4B-D4BE-4565-894E-38B447AAAC4A}"/>
    <dgm:cxn modelId="{DE1F323C-E7BB-4090-8F5C-28A1AC3A3219}" srcId="{8F182B6C-FA30-4CD5-92D8-9C27E2C4D3D2}" destId="{921731B4-ED9F-43C5-90E3-E13BA27A41DF}" srcOrd="1" destOrd="0" parTransId="{E10E6AF7-E39D-4759-BF5D-48BE4BECDFA0}" sibTransId="{8948988D-3799-4EE0-BFCE-3E6174971BEC}"/>
    <dgm:cxn modelId="{A6F8C9A7-7671-4640-BDAF-D67560DD4E4B}" type="presOf" srcId="{8F182B6C-FA30-4CD5-92D8-9C27E2C4D3D2}" destId="{9913B37B-1258-4DA7-AE4B-0C30AEF1CC6C}" srcOrd="0" destOrd="0" presId="urn:microsoft.com/office/officeart/2005/8/layout/StepDownProcess"/>
    <dgm:cxn modelId="{72175BCB-7050-418B-9B44-06EDA3523E4F}" type="presOf" srcId="{921731B4-ED9F-43C5-90E3-E13BA27A41DF}" destId="{037704C0-9964-4B0A-A6B1-56AFE82DE67D}" srcOrd="0" destOrd="0" presId="urn:microsoft.com/office/officeart/2005/8/layout/StepDownProcess"/>
    <dgm:cxn modelId="{E449D8C8-6C1D-4DA4-89C6-1C796455664C}" srcId="{8F182B6C-FA30-4CD5-92D8-9C27E2C4D3D2}" destId="{B4ECC944-535C-487B-BD52-62B0F1D31ABF}" srcOrd="2" destOrd="0" parTransId="{5FB67F06-DD28-4ABE-A918-8B0403276F10}" sibTransId="{81916912-D69D-4ABA-BC36-34A4458F7F17}"/>
    <dgm:cxn modelId="{CE0D16B8-A4AC-44F3-AF08-4725DB8F168B}" type="presParOf" srcId="{9913B37B-1258-4DA7-AE4B-0C30AEF1CC6C}" destId="{8466F7B2-F883-4CD5-9F54-E1A7D5B8AAB7}" srcOrd="0" destOrd="0" presId="urn:microsoft.com/office/officeart/2005/8/layout/StepDownProcess"/>
    <dgm:cxn modelId="{36BF5E93-8156-4DD7-800B-8109043B6F9F}" type="presParOf" srcId="{8466F7B2-F883-4CD5-9F54-E1A7D5B8AAB7}" destId="{5BF68238-642B-43A4-A80D-FF7061C03884}" srcOrd="0" destOrd="0" presId="urn:microsoft.com/office/officeart/2005/8/layout/StepDownProcess"/>
    <dgm:cxn modelId="{61C0FD35-9B44-453A-807B-7E39528C5ADC}" type="presParOf" srcId="{8466F7B2-F883-4CD5-9F54-E1A7D5B8AAB7}" destId="{762AEBB6-C8ED-45E7-8DF1-C0EC0FBA3E9C}" srcOrd="1" destOrd="0" presId="urn:microsoft.com/office/officeart/2005/8/layout/StepDownProcess"/>
    <dgm:cxn modelId="{ED54760F-039A-42BE-B931-3EEF65728477}" type="presParOf" srcId="{8466F7B2-F883-4CD5-9F54-E1A7D5B8AAB7}" destId="{9EB0A0FE-F573-4257-B29D-612D98B27E66}" srcOrd="2" destOrd="0" presId="urn:microsoft.com/office/officeart/2005/8/layout/StepDownProcess"/>
    <dgm:cxn modelId="{D0BB39C7-1700-4F41-B7BB-EAED4B53075D}" type="presParOf" srcId="{9913B37B-1258-4DA7-AE4B-0C30AEF1CC6C}" destId="{DD1021EC-FFA8-4EDB-B81E-08FFA1185607}" srcOrd="1" destOrd="0" presId="urn:microsoft.com/office/officeart/2005/8/layout/StepDownProcess"/>
    <dgm:cxn modelId="{3CA4AAB7-3674-4B61-8B6D-90BD5835BF40}" type="presParOf" srcId="{9913B37B-1258-4DA7-AE4B-0C30AEF1CC6C}" destId="{C6A6DA65-D554-42EB-8EC1-7DB4F8C1A6E1}" srcOrd="2" destOrd="0" presId="urn:microsoft.com/office/officeart/2005/8/layout/StepDownProcess"/>
    <dgm:cxn modelId="{041E96AB-500E-4D47-99C6-46E71568626F}" type="presParOf" srcId="{C6A6DA65-D554-42EB-8EC1-7DB4F8C1A6E1}" destId="{4E90387A-D4D5-49D9-A9D2-2623E64AAF5F}" srcOrd="0" destOrd="0" presId="urn:microsoft.com/office/officeart/2005/8/layout/StepDownProcess"/>
    <dgm:cxn modelId="{A97AAAF0-26FB-4351-B4B6-AFD2A8D87ED5}" type="presParOf" srcId="{C6A6DA65-D554-42EB-8EC1-7DB4F8C1A6E1}" destId="{037704C0-9964-4B0A-A6B1-56AFE82DE67D}" srcOrd="1" destOrd="0" presId="urn:microsoft.com/office/officeart/2005/8/layout/StepDownProcess"/>
    <dgm:cxn modelId="{F43782E8-B147-4B29-8805-4F1A5F0E5287}" type="presParOf" srcId="{C6A6DA65-D554-42EB-8EC1-7DB4F8C1A6E1}" destId="{058692C1-6A5F-40B7-8438-0C56E20E391F}" srcOrd="2" destOrd="0" presId="urn:microsoft.com/office/officeart/2005/8/layout/StepDownProcess"/>
    <dgm:cxn modelId="{55AD1E94-BD57-48AF-9ABA-6D2049B61D1C}" type="presParOf" srcId="{9913B37B-1258-4DA7-AE4B-0C30AEF1CC6C}" destId="{7D8A7DE3-9990-4FE7-98E2-BD85DE222270}" srcOrd="3" destOrd="0" presId="urn:microsoft.com/office/officeart/2005/8/layout/StepDownProcess"/>
    <dgm:cxn modelId="{A8FAA7AC-1DB7-4250-91A8-0AB238069015}" type="presParOf" srcId="{9913B37B-1258-4DA7-AE4B-0C30AEF1CC6C}" destId="{1FDADE78-604E-4E73-96E6-C776B0D36821}" srcOrd="4" destOrd="0" presId="urn:microsoft.com/office/officeart/2005/8/layout/StepDownProcess"/>
    <dgm:cxn modelId="{B1345876-8F19-432E-AC31-00675E905239}" type="presParOf" srcId="{1FDADE78-604E-4E73-96E6-C776B0D36821}" destId="{B2A8CA5E-28B3-48B1-AF72-BCB05D909C1E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6D728A-8A88-4B47-9DA7-AB84F3299311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2DF5827-C29A-4E7E-B1AD-69D729415046}">
      <dgm:prSet phldrT="[Text]"/>
      <dgm:spPr/>
      <dgm:t>
        <a:bodyPr/>
        <a:lstStyle/>
        <a:p>
          <a:r>
            <a:rPr lang="en" b="1" dirty="0" smtClean="0"/>
            <a:t>Interval type-2: </a:t>
          </a:r>
          <a:r>
            <a:rPr lang="en" dirty="0" smtClean="0"/>
            <a:t>Too random for some distributions</a:t>
          </a:r>
          <a:endParaRPr lang="en-US" dirty="0"/>
        </a:p>
      </dgm:t>
    </dgm:pt>
    <dgm:pt modelId="{024CBBD7-5CC0-4031-8CF3-59CB1294919C}" type="parTrans" cxnId="{0635501E-389D-4C06-BECF-7BEBFA9191D1}">
      <dgm:prSet/>
      <dgm:spPr/>
      <dgm:t>
        <a:bodyPr/>
        <a:lstStyle/>
        <a:p>
          <a:endParaRPr lang="en-US"/>
        </a:p>
      </dgm:t>
    </dgm:pt>
    <dgm:pt modelId="{0CD4785F-1889-47BA-8BB1-29477A2055A9}" type="sibTrans" cxnId="{0635501E-389D-4C06-BECF-7BEBFA9191D1}">
      <dgm:prSet/>
      <dgm:spPr/>
      <dgm:t>
        <a:bodyPr/>
        <a:lstStyle/>
        <a:p>
          <a:endParaRPr lang="en-US"/>
        </a:p>
      </dgm:t>
    </dgm:pt>
    <dgm:pt modelId="{DFDC729A-9F8C-4903-AB18-CD6EC16A8C8E}">
      <dgm:prSet phldrT="[Text]"/>
      <dgm:spPr/>
      <dgm:t>
        <a:bodyPr/>
        <a:lstStyle/>
        <a:p>
          <a:r>
            <a:rPr lang="en" b="1" dirty="0" smtClean="0"/>
            <a:t>Gaussian type-2: </a:t>
          </a:r>
          <a:r>
            <a:rPr lang="en" dirty="0" smtClean="0"/>
            <a:t>Too close to type-1 fuzzy MF</a:t>
          </a:r>
          <a:endParaRPr lang="en-US" dirty="0"/>
        </a:p>
      </dgm:t>
    </dgm:pt>
    <dgm:pt modelId="{749300B6-D54A-45E7-99CB-4A73989B94EA}" type="parTrans" cxnId="{D9604DE5-3147-4689-87CB-D23CA5AC45A2}">
      <dgm:prSet/>
      <dgm:spPr/>
      <dgm:t>
        <a:bodyPr/>
        <a:lstStyle/>
        <a:p>
          <a:endParaRPr lang="en-US"/>
        </a:p>
      </dgm:t>
    </dgm:pt>
    <dgm:pt modelId="{A7936479-1D63-4672-AC81-222E2410188E}" type="sibTrans" cxnId="{D9604DE5-3147-4689-87CB-D23CA5AC45A2}">
      <dgm:prSet/>
      <dgm:spPr/>
      <dgm:t>
        <a:bodyPr/>
        <a:lstStyle/>
        <a:p>
          <a:endParaRPr lang="en-US"/>
        </a:p>
      </dgm:t>
    </dgm:pt>
    <dgm:pt modelId="{D4F8B2D1-61A3-4AB0-AE60-098ECF1B616C}" type="pres">
      <dgm:prSet presAssocID="{A76D728A-8A88-4B47-9DA7-AB84F3299311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6D1F21C-8848-436A-BF88-333E1013F8EF}" type="pres">
      <dgm:prSet presAssocID="{B2DF5827-C29A-4E7E-B1AD-69D729415046}" presName="composite" presStyleCnt="0"/>
      <dgm:spPr/>
    </dgm:pt>
    <dgm:pt modelId="{ADC78F80-E820-41E1-89AD-72F579D49B8F}" type="pres">
      <dgm:prSet presAssocID="{B2DF5827-C29A-4E7E-B1AD-69D729415046}" presName="rect1" presStyleLbl="bgImgPlac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</dgm:spPr>
    </dgm:pt>
    <dgm:pt modelId="{631F3850-6E46-4BA8-B3D1-37D8D1166507}" type="pres">
      <dgm:prSet presAssocID="{B2DF5827-C29A-4E7E-B1AD-69D729415046}" presName="wedgeRectCallout1" presStyleLbl="node1" presStyleIdx="0" presStyleCnt="2" custLinFactNeighborY="1215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97ACC8-BCAA-4316-BDA3-35FD79EBF7AA}" type="pres">
      <dgm:prSet presAssocID="{0CD4785F-1889-47BA-8BB1-29477A2055A9}" presName="sibTrans" presStyleCnt="0"/>
      <dgm:spPr/>
    </dgm:pt>
    <dgm:pt modelId="{1EC4675C-8535-4B73-B890-9D505F11FBD8}" type="pres">
      <dgm:prSet presAssocID="{DFDC729A-9F8C-4903-AB18-CD6EC16A8C8E}" presName="composite" presStyleCnt="0"/>
      <dgm:spPr/>
    </dgm:pt>
    <dgm:pt modelId="{82F2ED81-80A0-40E6-9D82-DDDEEA5F2712}" type="pres">
      <dgm:prSet presAssocID="{DFDC729A-9F8C-4903-AB18-CD6EC16A8C8E}" presName="rect1" presStyleLbl="bgImgPlac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</dgm:spPr>
    </dgm:pt>
    <dgm:pt modelId="{14EF0260-D5B9-4B7C-B1A3-C6662FE4B202}" type="pres">
      <dgm:prSet presAssocID="{DFDC729A-9F8C-4903-AB18-CD6EC16A8C8E}" presName="wedgeRectCallout1" presStyleLbl="node1" presStyleIdx="1" presStyleCnt="2" custLinFactNeighborX="-1699" custLinFactNeighborY="1080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9604DE5-3147-4689-87CB-D23CA5AC45A2}" srcId="{A76D728A-8A88-4B47-9DA7-AB84F3299311}" destId="{DFDC729A-9F8C-4903-AB18-CD6EC16A8C8E}" srcOrd="1" destOrd="0" parTransId="{749300B6-D54A-45E7-99CB-4A73989B94EA}" sibTransId="{A7936479-1D63-4672-AC81-222E2410188E}"/>
    <dgm:cxn modelId="{0635501E-389D-4C06-BECF-7BEBFA9191D1}" srcId="{A76D728A-8A88-4B47-9DA7-AB84F3299311}" destId="{B2DF5827-C29A-4E7E-B1AD-69D729415046}" srcOrd="0" destOrd="0" parTransId="{024CBBD7-5CC0-4031-8CF3-59CB1294919C}" sibTransId="{0CD4785F-1889-47BA-8BB1-29477A2055A9}"/>
    <dgm:cxn modelId="{9B998B5E-5C3B-4651-9EE4-CEA7A73E0A90}" type="presOf" srcId="{A76D728A-8A88-4B47-9DA7-AB84F3299311}" destId="{D4F8B2D1-61A3-4AB0-AE60-098ECF1B616C}" srcOrd="0" destOrd="0" presId="urn:microsoft.com/office/officeart/2008/layout/BendingPictureCaptionList"/>
    <dgm:cxn modelId="{24F15879-465A-407F-915C-97DE723D8B0B}" type="presOf" srcId="{B2DF5827-C29A-4E7E-B1AD-69D729415046}" destId="{631F3850-6E46-4BA8-B3D1-37D8D1166507}" srcOrd="0" destOrd="0" presId="urn:microsoft.com/office/officeart/2008/layout/BendingPictureCaptionList"/>
    <dgm:cxn modelId="{DA7CA952-D3E6-4CFE-B26A-8051AB9657BC}" type="presOf" srcId="{DFDC729A-9F8C-4903-AB18-CD6EC16A8C8E}" destId="{14EF0260-D5B9-4B7C-B1A3-C6662FE4B202}" srcOrd="0" destOrd="0" presId="urn:microsoft.com/office/officeart/2008/layout/BendingPictureCaptionList"/>
    <dgm:cxn modelId="{6C94C3A1-A6DA-4B89-814D-0C2DA36AC97B}" type="presParOf" srcId="{D4F8B2D1-61A3-4AB0-AE60-098ECF1B616C}" destId="{E6D1F21C-8848-436A-BF88-333E1013F8EF}" srcOrd="0" destOrd="0" presId="urn:microsoft.com/office/officeart/2008/layout/BendingPictureCaptionList"/>
    <dgm:cxn modelId="{F41EAA0E-C3A9-44FB-8512-34CA9A84B8E5}" type="presParOf" srcId="{E6D1F21C-8848-436A-BF88-333E1013F8EF}" destId="{ADC78F80-E820-41E1-89AD-72F579D49B8F}" srcOrd="0" destOrd="0" presId="urn:microsoft.com/office/officeart/2008/layout/BendingPictureCaptionList"/>
    <dgm:cxn modelId="{1C9E1301-D79C-4F55-9555-F5C31C8B2BEA}" type="presParOf" srcId="{E6D1F21C-8848-436A-BF88-333E1013F8EF}" destId="{631F3850-6E46-4BA8-B3D1-37D8D1166507}" srcOrd="1" destOrd="0" presId="urn:microsoft.com/office/officeart/2008/layout/BendingPictureCaptionList"/>
    <dgm:cxn modelId="{9ADFACEC-4A35-4B5C-A975-C7024FEF56FA}" type="presParOf" srcId="{D4F8B2D1-61A3-4AB0-AE60-098ECF1B616C}" destId="{C597ACC8-BCAA-4316-BDA3-35FD79EBF7AA}" srcOrd="1" destOrd="0" presId="urn:microsoft.com/office/officeart/2008/layout/BendingPictureCaptionList"/>
    <dgm:cxn modelId="{55386028-85FC-4CEB-9499-F63B5FA5EF7B}" type="presParOf" srcId="{D4F8B2D1-61A3-4AB0-AE60-098ECF1B616C}" destId="{1EC4675C-8535-4B73-B890-9D505F11FBD8}" srcOrd="2" destOrd="0" presId="urn:microsoft.com/office/officeart/2008/layout/BendingPictureCaptionList"/>
    <dgm:cxn modelId="{14199CDF-6F0C-4E80-81B1-4A0868A22D4A}" type="presParOf" srcId="{1EC4675C-8535-4B73-B890-9D505F11FBD8}" destId="{82F2ED81-80A0-40E6-9D82-DDDEEA5F2712}" srcOrd="0" destOrd="0" presId="urn:microsoft.com/office/officeart/2008/layout/BendingPictureCaptionList"/>
    <dgm:cxn modelId="{623B77BC-0E37-40F2-8679-F3F8399825EA}" type="presParOf" srcId="{1EC4675C-8535-4B73-B890-9D505F11FBD8}" destId="{14EF0260-D5B9-4B7C-B1A3-C6662FE4B202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CC04488-0A61-4219-B57E-1EA8B548D4DF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1B5929-15A6-42F1-AEEF-98825196E101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4100" b="0" i="0" dirty="0" smtClean="0"/>
            <a:t>Forward stage</a:t>
          </a:r>
        </a:p>
        <a:p>
          <a:r>
            <a:rPr lang="en-US" sz="1800" b="0" i="0" dirty="0" smtClean="0"/>
            <a:t>Original data to membership function</a:t>
          </a:r>
          <a:endParaRPr lang="en-US" sz="1800" b="0" i="0" dirty="0"/>
        </a:p>
      </dgm:t>
    </dgm:pt>
    <dgm:pt modelId="{372504E2-F442-4007-9153-FD61EB246055}" type="parTrans" cxnId="{12D9EB22-6611-47EE-A526-4CE6A3611058}">
      <dgm:prSet/>
      <dgm:spPr/>
      <dgm:t>
        <a:bodyPr/>
        <a:lstStyle/>
        <a:p>
          <a:endParaRPr lang="en-US"/>
        </a:p>
      </dgm:t>
    </dgm:pt>
    <dgm:pt modelId="{9348985C-454B-43F4-B965-81FC88F44500}" type="sibTrans" cxnId="{12D9EB22-6611-47EE-A526-4CE6A3611058}">
      <dgm:prSet/>
      <dgm:spPr/>
      <dgm:t>
        <a:bodyPr/>
        <a:lstStyle/>
        <a:p>
          <a:endParaRPr lang="en-US"/>
        </a:p>
      </dgm:t>
    </dgm:pt>
    <dgm:pt modelId="{CE575952-AEB3-4FEB-A7E6-567F043B493E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4200" dirty="0" smtClean="0"/>
            <a:t>Reverse stage</a:t>
          </a:r>
        </a:p>
        <a:p>
          <a:r>
            <a:rPr lang="en-US" sz="1800" dirty="0" smtClean="0"/>
            <a:t>Membership function to data set</a:t>
          </a:r>
          <a:endParaRPr lang="en-US" sz="1800" dirty="0"/>
        </a:p>
      </dgm:t>
    </dgm:pt>
    <dgm:pt modelId="{337EC60E-8DE6-4B14-8029-C553C7377212}" type="parTrans" cxnId="{C5CC12C4-BF83-45BF-BC7C-9255619C9479}">
      <dgm:prSet/>
      <dgm:spPr/>
      <dgm:t>
        <a:bodyPr/>
        <a:lstStyle/>
        <a:p>
          <a:endParaRPr lang="en-US"/>
        </a:p>
      </dgm:t>
    </dgm:pt>
    <dgm:pt modelId="{B238FECC-7A76-47B0-9BE7-0B105476B957}" type="sibTrans" cxnId="{C5CC12C4-BF83-45BF-BC7C-9255619C9479}">
      <dgm:prSet/>
      <dgm:spPr/>
      <dgm:t>
        <a:bodyPr/>
        <a:lstStyle/>
        <a:p>
          <a:endParaRPr lang="en-US"/>
        </a:p>
      </dgm:t>
    </dgm:pt>
    <dgm:pt modelId="{0E0D3D71-D27F-41C5-8F84-2AA372DB9524}">
      <dgm:prSet phldrT="[Text]"/>
      <dgm:spPr/>
      <dgm:t>
        <a:bodyPr/>
        <a:lstStyle/>
        <a:p>
          <a:r>
            <a:rPr lang="en-US" dirty="0" smtClean="0"/>
            <a:t>Similarity analysis</a:t>
          </a:r>
          <a:endParaRPr lang="en-US" dirty="0"/>
        </a:p>
      </dgm:t>
    </dgm:pt>
    <dgm:pt modelId="{249CB2D0-B0B0-4126-B534-28A129247FBE}" type="parTrans" cxnId="{353FFA4B-27DC-48B7-9A80-477E162F6903}">
      <dgm:prSet/>
      <dgm:spPr/>
      <dgm:t>
        <a:bodyPr/>
        <a:lstStyle/>
        <a:p>
          <a:endParaRPr lang="en-US"/>
        </a:p>
      </dgm:t>
    </dgm:pt>
    <dgm:pt modelId="{A521F184-1E2A-4CDD-9A2D-172C55475EBD}" type="sibTrans" cxnId="{353FFA4B-27DC-48B7-9A80-477E162F6903}">
      <dgm:prSet/>
      <dgm:spPr/>
      <dgm:t>
        <a:bodyPr/>
        <a:lstStyle/>
        <a:p>
          <a:endParaRPr lang="en-US"/>
        </a:p>
      </dgm:t>
    </dgm:pt>
    <dgm:pt modelId="{B85DB6C5-C293-437D-A50D-644A5BCB080E}" type="pres">
      <dgm:prSet presAssocID="{ECC04488-0A61-4219-B57E-1EA8B548D4DF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D3E4DD0-8664-4D2B-A39D-4013C775D84B}" type="pres">
      <dgm:prSet presAssocID="{ECC04488-0A61-4219-B57E-1EA8B548D4DF}" presName="arrow" presStyleLbl="bgShp" presStyleIdx="0" presStyleCnt="1"/>
      <dgm:spPr/>
    </dgm:pt>
    <dgm:pt modelId="{26F42034-A68C-490F-AE53-D52B98A0B02C}" type="pres">
      <dgm:prSet presAssocID="{ECC04488-0A61-4219-B57E-1EA8B548D4DF}" presName="linearProcess" presStyleCnt="0"/>
      <dgm:spPr/>
    </dgm:pt>
    <dgm:pt modelId="{7EE7E3A4-4D77-405D-BA8F-B1728201B53C}" type="pres">
      <dgm:prSet presAssocID="{3E1B5929-15A6-42F1-AEEF-98825196E101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A777B0-E785-4BAA-B6C1-03AD901C0077}" type="pres">
      <dgm:prSet presAssocID="{9348985C-454B-43F4-B965-81FC88F44500}" presName="sibTrans" presStyleCnt="0"/>
      <dgm:spPr/>
    </dgm:pt>
    <dgm:pt modelId="{17FAD082-FB09-4217-97F9-92C7B46B553A}" type="pres">
      <dgm:prSet presAssocID="{CE575952-AEB3-4FEB-A7E6-567F043B493E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9C4B59-FE44-45BB-BC3F-D8E7CBC3619F}" type="pres">
      <dgm:prSet presAssocID="{B238FECC-7A76-47B0-9BE7-0B105476B957}" presName="sibTrans" presStyleCnt="0"/>
      <dgm:spPr/>
    </dgm:pt>
    <dgm:pt modelId="{11DFB7CE-3836-4FE4-B817-5FF9B929A741}" type="pres">
      <dgm:prSet presAssocID="{0E0D3D71-D27F-41C5-8F84-2AA372DB9524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2D9EB22-6611-47EE-A526-4CE6A3611058}" srcId="{ECC04488-0A61-4219-B57E-1EA8B548D4DF}" destId="{3E1B5929-15A6-42F1-AEEF-98825196E101}" srcOrd="0" destOrd="0" parTransId="{372504E2-F442-4007-9153-FD61EB246055}" sibTransId="{9348985C-454B-43F4-B965-81FC88F44500}"/>
    <dgm:cxn modelId="{353FFA4B-27DC-48B7-9A80-477E162F6903}" srcId="{ECC04488-0A61-4219-B57E-1EA8B548D4DF}" destId="{0E0D3D71-D27F-41C5-8F84-2AA372DB9524}" srcOrd="2" destOrd="0" parTransId="{249CB2D0-B0B0-4126-B534-28A129247FBE}" sibTransId="{A521F184-1E2A-4CDD-9A2D-172C55475EBD}"/>
    <dgm:cxn modelId="{C5CC12C4-BF83-45BF-BC7C-9255619C9479}" srcId="{ECC04488-0A61-4219-B57E-1EA8B548D4DF}" destId="{CE575952-AEB3-4FEB-A7E6-567F043B493E}" srcOrd="1" destOrd="0" parTransId="{337EC60E-8DE6-4B14-8029-C553C7377212}" sibTransId="{B238FECC-7A76-47B0-9BE7-0B105476B957}"/>
    <dgm:cxn modelId="{8F1EE898-FB29-4B14-8FCB-61B55051FEE1}" type="presOf" srcId="{3E1B5929-15A6-42F1-AEEF-98825196E101}" destId="{7EE7E3A4-4D77-405D-BA8F-B1728201B53C}" srcOrd="0" destOrd="0" presId="urn:microsoft.com/office/officeart/2005/8/layout/hProcess9"/>
    <dgm:cxn modelId="{0086B290-1BC7-4286-841C-F02BE33EA1EF}" type="presOf" srcId="{ECC04488-0A61-4219-B57E-1EA8B548D4DF}" destId="{B85DB6C5-C293-437D-A50D-644A5BCB080E}" srcOrd="0" destOrd="0" presId="urn:microsoft.com/office/officeart/2005/8/layout/hProcess9"/>
    <dgm:cxn modelId="{76B111A8-6CD6-4D82-BBB4-4493E79E25CE}" type="presOf" srcId="{0E0D3D71-D27F-41C5-8F84-2AA372DB9524}" destId="{11DFB7CE-3836-4FE4-B817-5FF9B929A741}" srcOrd="0" destOrd="0" presId="urn:microsoft.com/office/officeart/2005/8/layout/hProcess9"/>
    <dgm:cxn modelId="{E30CB936-A7E6-49C9-8642-AEFC39626171}" type="presOf" srcId="{CE575952-AEB3-4FEB-A7E6-567F043B493E}" destId="{17FAD082-FB09-4217-97F9-92C7B46B553A}" srcOrd="0" destOrd="0" presId="urn:microsoft.com/office/officeart/2005/8/layout/hProcess9"/>
    <dgm:cxn modelId="{8E933053-DA4A-4AD5-8E1A-A729488A2564}" type="presParOf" srcId="{B85DB6C5-C293-437D-A50D-644A5BCB080E}" destId="{1D3E4DD0-8664-4D2B-A39D-4013C775D84B}" srcOrd="0" destOrd="0" presId="urn:microsoft.com/office/officeart/2005/8/layout/hProcess9"/>
    <dgm:cxn modelId="{3B3D4896-72D4-4CCC-98A0-6237CC9C3546}" type="presParOf" srcId="{B85DB6C5-C293-437D-A50D-644A5BCB080E}" destId="{26F42034-A68C-490F-AE53-D52B98A0B02C}" srcOrd="1" destOrd="0" presId="urn:microsoft.com/office/officeart/2005/8/layout/hProcess9"/>
    <dgm:cxn modelId="{AAD4771A-A19F-44A2-B0A2-7A275B6A5B3F}" type="presParOf" srcId="{26F42034-A68C-490F-AE53-D52B98A0B02C}" destId="{7EE7E3A4-4D77-405D-BA8F-B1728201B53C}" srcOrd="0" destOrd="0" presId="urn:microsoft.com/office/officeart/2005/8/layout/hProcess9"/>
    <dgm:cxn modelId="{D20035E8-68AE-4513-8C43-2506718A39D6}" type="presParOf" srcId="{26F42034-A68C-490F-AE53-D52B98A0B02C}" destId="{B8A777B0-E785-4BAA-B6C1-03AD901C0077}" srcOrd="1" destOrd="0" presId="urn:microsoft.com/office/officeart/2005/8/layout/hProcess9"/>
    <dgm:cxn modelId="{7F8478B9-84D4-4F32-88E2-DB24A20BCCE7}" type="presParOf" srcId="{26F42034-A68C-490F-AE53-D52B98A0B02C}" destId="{17FAD082-FB09-4217-97F9-92C7B46B553A}" srcOrd="2" destOrd="0" presId="urn:microsoft.com/office/officeart/2005/8/layout/hProcess9"/>
    <dgm:cxn modelId="{81BF1EDB-8626-4020-8120-FD0825DE1360}" type="presParOf" srcId="{26F42034-A68C-490F-AE53-D52B98A0B02C}" destId="{FB9C4B59-FE44-45BB-BC3F-D8E7CBC3619F}" srcOrd="3" destOrd="0" presId="urn:microsoft.com/office/officeart/2005/8/layout/hProcess9"/>
    <dgm:cxn modelId="{43BCC27E-D4F6-4371-AF88-3AB0DE9FD20E}" type="presParOf" srcId="{26F42034-A68C-490F-AE53-D52B98A0B02C}" destId="{11DFB7CE-3836-4FE4-B817-5FF9B929A741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170FAF7-BB43-46AF-BA20-06F092175AC1}" type="doc">
      <dgm:prSet loTypeId="urn:microsoft.com/office/officeart/2005/8/layout/arrow6" loCatId="relationship" qsTypeId="urn:microsoft.com/office/officeart/2005/8/quickstyle/simple2" qsCatId="simple" csTypeId="urn:microsoft.com/office/officeart/2005/8/colors/colorful1" csCatId="colorful" phldr="1"/>
      <dgm:spPr/>
    </dgm:pt>
    <dgm:pt modelId="{743E3745-C4E5-458B-93D7-E17C8960378C}">
      <dgm:prSet phldrT="[Text]" custT="1"/>
      <dgm:spPr/>
      <dgm:t>
        <a:bodyPr/>
        <a:lstStyle/>
        <a:p>
          <a:r>
            <a:rPr lang="en-US" sz="2800" dirty="0" smtClean="0"/>
            <a:t>To regenerate same data from MF</a:t>
          </a:r>
          <a:endParaRPr lang="en-US" sz="2800" dirty="0"/>
        </a:p>
      </dgm:t>
    </dgm:pt>
    <dgm:pt modelId="{2B5B7E19-3EE5-471C-BF5F-29E8AC09DF54}" type="parTrans" cxnId="{BCA4CEDA-37AF-4881-8373-B42E38074587}">
      <dgm:prSet/>
      <dgm:spPr/>
      <dgm:t>
        <a:bodyPr/>
        <a:lstStyle/>
        <a:p>
          <a:endParaRPr lang="en-US"/>
        </a:p>
      </dgm:t>
    </dgm:pt>
    <dgm:pt modelId="{8EB7ED14-1637-4DB6-8B98-454A7EBBA28D}" type="sibTrans" cxnId="{BCA4CEDA-37AF-4881-8373-B42E38074587}">
      <dgm:prSet/>
      <dgm:spPr/>
      <dgm:t>
        <a:bodyPr/>
        <a:lstStyle/>
        <a:p>
          <a:endParaRPr lang="en-US"/>
        </a:p>
      </dgm:t>
    </dgm:pt>
    <dgm:pt modelId="{19CCA7E0-8B3B-4B5E-A972-51FC58B55C17}">
      <dgm:prSet phldrT="[Text]" custT="1"/>
      <dgm:spPr/>
      <dgm:t>
        <a:bodyPr/>
        <a:lstStyle/>
        <a:p>
          <a:r>
            <a:rPr lang="en-US" sz="2800" dirty="0" smtClean="0"/>
            <a:t>To generate different data distributions</a:t>
          </a:r>
          <a:endParaRPr lang="en-US" sz="2800" dirty="0"/>
        </a:p>
      </dgm:t>
    </dgm:pt>
    <dgm:pt modelId="{59860F52-D7B3-4738-9AD5-C190215F9D09}" type="parTrans" cxnId="{83F01818-5BFD-4B72-9B53-EAF0F46CC712}">
      <dgm:prSet/>
      <dgm:spPr/>
      <dgm:t>
        <a:bodyPr/>
        <a:lstStyle/>
        <a:p>
          <a:endParaRPr lang="en-US"/>
        </a:p>
      </dgm:t>
    </dgm:pt>
    <dgm:pt modelId="{617D4C32-24AF-482C-B35F-D92CE588144D}" type="sibTrans" cxnId="{83F01818-5BFD-4B72-9B53-EAF0F46CC712}">
      <dgm:prSet/>
      <dgm:spPr/>
      <dgm:t>
        <a:bodyPr/>
        <a:lstStyle/>
        <a:p>
          <a:endParaRPr lang="en-US"/>
        </a:p>
      </dgm:t>
    </dgm:pt>
    <dgm:pt modelId="{3CB06E01-3BC9-45B4-8FA7-E1B6E62E972B}" type="pres">
      <dgm:prSet presAssocID="{0170FAF7-BB43-46AF-BA20-06F092175AC1}" presName="compositeShape" presStyleCnt="0">
        <dgm:presLayoutVars>
          <dgm:chMax val="2"/>
          <dgm:dir/>
          <dgm:resizeHandles val="exact"/>
        </dgm:presLayoutVars>
      </dgm:prSet>
      <dgm:spPr/>
    </dgm:pt>
    <dgm:pt modelId="{1775FC68-A967-4580-96EA-F61DA5A04799}" type="pres">
      <dgm:prSet presAssocID="{0170FAF7-BB43-46AF-BA20-06F092175AC1}" presName="ribbon" presStyleLbl="node1" presStyleIdx="0" presStyleCnt="1" custLinFactNeighborX="-1394" custLinFactNeighborY="-51394"/>
      <dgm:spPr/>
    </dgm:pt>
    <dgm:pt modelId="{B8EF459B-A797-4A70-9192-FDF6718DC982}" type="pres">
      <dgm:prSet presAssocID="{0170FAF7-BB43-46AF-BA20-06F092175AC1}" presName="leftArrow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88DD1-CECD-4487-AD3B-1A2B116F91EC}" type="pres">
      <dgm:prSet presAssocID="{0170FAF7-BB43-46AF-BA20-06F092175AC1}" presName="rightArrow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8A6875-52D0-4A0D-B49B-118702B3DDBF}" type="presOf" srcId="{19CCA7E0-8B3B-4B5E-A972-51FC58B55C17}" destId="{2ED88DD1-CECD-4487-AD3B-1A2B116F91EC}" srcOrd="0" destOrd="0" presId="urn:microsoft.com/office/officeart/2005/8/layout/arrow6"/>
    <dgm:cxn modelId="{83F01818-5BFD-4B72-9B53-EAF0F46CC712}" srcId="{0170FAF7-BB43-46AF-BA20-06F092175AC1}" destId="{19CCA7E0-8B3B-4B5E-A972-51FC58B55C17}" srcOrd="1" destOrd="0" parTransId="{59860F52-D7B3-4738-9AD5-C190215F9D09}" sibTransId="{617D4C32-24AF-482C-B35F-D92CE588144D}"/>
    <dgm:cxn modelId="{DD52887C-0131-4C81-9CC4-5CDFB292A0C8}" type="presOf" srcId="{0170FAF7-BB43-46AF-BA20-06F092175AC1}" destId="{3CB06E01-3BC9-45B4-8FA7-E1B6E62E972B}" srcOrd="0" destOrd="0" presId="urn:microsoft.com/office/officeart/2005/8/layout/arrow6"/>
    <dgm:cxn modelId="{759071CC-04F8-48C8-8786-22B52A34F177}" type="presOf" srcId="{743E3745-C4E5-458B-93D7-E17C8960378C}" destId="{B8EF459B-A797-4A70-9192-FDF6718DC982}" srcOrd="0" destOrd="0" presId="urn:microsoft.com/office/officeart/2005/8/layout/arrow6"/>
    <dgm:cxn modelId="{BCA4CEDA-37AF-4881-8373-B42E38074587}" srcId="{0170FAF7-BB43-46AF-BA20-06F092175AC1}" destId="{743E3745-C4E5-458B-93D7-E17C8960378C}" srcOrd="0" destOrd="0" parTransId="{2B5B7E19-3EE5-471C-BF5F-29E8AC09DF54}" sibTransId="{8EB7ED14-1637-4DB6-8B98-454A7EBBA28D}"/>
    <dgm:cxn modelId="{D1DC5625-F28B-449D-B64C-B6F8A7627DCF}" type="presParOf" srcId="{3CB06E01-3BC9-45B4-8FA7-E1B6E62E972B}" destId="{1775FC68-A967-4580-96EA-F61DA5A04799}" srcOrd="0" destOrd="0" presId="urn:microsoft.com/office/officeart/2005/8/layout/arrow6"/>
    <dgm:cxn modelId="{A2A91B28-0CC1-47C6-B5B4-29D2921F6520}" type="presParOf" srcId="{3CB06E01-3BC9-45B4-8FA7-E1B6E62E972B}" destId="{B8EF459B-A797-4A70-9192-FDF6718DC982}" srcOrd="1" destOrd="0" presId="urn:microsoft.com/office/officeart/2005/8/layout/arrow6"/>
    <dgm:cxn modelId="{28B0114A-628A-438D-B458-786DA86D0DCF}" type="presParOf" srcId="{3CB06E01-3BC9-45B4-8FA7-E1B6E62E972B}" destId="{2ED88DD1-CECD-4487-AD3B-1A2B116F91EC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401CE89-9ABE-4A4C-A6EE-812DF7E311A8}" type="doc">
      <dgm:prSet loTypeId="urn:microsoft.com/office/officeart/2011/layout/Circle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7145283-3794-4A2C-9251-CF42EA1CADD8}">
      <dgm:prSet phldrT="[Text]" phldr="1"/>
      <dgm:spPr/>
      <dgm:t>
        <a:bodyPr/>
        <a:lstStyle/>
        <a:p>
          <a:endParaRPr lang="en-US"/>
        </a:p>
      </dgm:t>
    </dgm:pt>
    <dgm:pt modelId="{7B368A94-0F14-409C-AA99-ADA808BDDDF1}" type="parTrans" cxnId="{CADAC415-5AD4-4CDE-A715-601D872CB30C}">
      <dgm:prSet/>
      <dgm:spPr/>
      <dgm:t>
        <a:bodyPr/>
        <a:lstStyle/>
        <a:p>
          <a:endParaRPr lang="en-US"/>
        </a:p>
      </dgm:t>
    </dgm:pt>
    <dgm:pt modelId="{ABB6D09E-9A84-4161-9A71-2B39B84609ED}" type="sibTrans" cxnId="{CADAC415-5AD4-4CDE-A715-601D872CB30C}">
      <dgm:prSet/>
      <dgm:spPr/>
      <dgm:t>
        <a:bodyPr/>
        <a:lstStyle/>
        <a:p>
          <a:endParaRPr lang="en-US"/>
        </a:p>
      </dgm:t>
    </dgm:pt>
    <dgm:pt modelId="{8FBD6413-7F89-4B39-BDFB-585DA40F7516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>
                  <a:lumMod val="85000"/>
                  <a:lumOff val="15000"/>
                </a:schemeClr>
              </a:solidFill>
            </a:rPr>
            <a:t>Verify with iterative algorithm</a:t>
          </a:r>
          <a:endParaRPr lang="en-US" sz="3200" dirty="0">
            <a:solidFill>
              <a:schemeClr val="tx1">
                <a:lumMod val="85000"/>
                <a:lumOff val="15000"/>
              </a:schemeClr>
            </a:solidFill>
          </a:endParaRPr>
        </a:p>
      </dgm:t>
    </dgm:pt>
    <dgm:pt modelId="{9EF8C057-590D-43BC-A9C8-D6F03609A287}" type="parTrans" cxnId="{041ADE26-6277-454B-89F1-1C0B58F3EEE9}">
      <dgm:prSet/>
      <dgm:spPr/>
      <dgm:t>
        <a:bodyPr/>
        <a:lstStyle/>
        <a:p>
          <a:endParaRPr lang="en-US"/>
        </a:p>
      </dgm:t>
    </dgm:pt>
    <dgm:pt modelId="{02D0FBA1-38D3-4423-8BDC-EF26EB1AC733}" type="sibTrans" cxnId="{041ADE26-6277-454B-89F1-1C0B58F3EEE9}">
      <dgm:prSet/>
      <dgm:spPr/>
      <dgm:t>
        <a:bodyPr/>
        <a:lstStyle/>
        <a:p>
          <a:endParaRPr lang="en-US"/>
        </a:p>
      </dgm:t>
    </dgm:pt>
    <dgm:pt modelId="{23093BBB-4109-4EC1-AD42-A9C59FE5CB09}" type="pres">
      <dgm:prSet presAssocID="{F401CE89-9ABE-4A4C-A6EE-812DF7E311A8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18169EDE-398A-47E6-B47D-F288A9D33FB4}" type="pres">
      <dgm:prSet presAssocID="{8FBD6413-7F89-4B39-BDFB-585DA40F7516}" presName="Accent2" presStyleCnt="0"/>
      <dgm:spPr/>
    </dgm:pt>
    <dgm:pt modelId="{D63D344B-EF56-4C74-9336-55A2B843A127}" type="pres">
      <dgm:prSet presAssocID="{8FBD6413-7F89-4B39-BDFB-585DA40F7516}" presName="Accent" presStyleLbl="node1" presStyleIdx="0" presStyleCnt="2"/>
      <dgm:spPr/>
    </dgm:pt>
    <dgm:pt modelId="{14FEFB43-B355-4D8F-BEBF-D37D826F389C}" type="pres">
      <dgm:prSet presAssocID="{8FBD6413-7F89-4B39-BDFB-585DA40F7516}" presName="ParentBackground2" presStyleCnt="0"/>
      <dgm:spPr/>
    </dgm:pt>
    <dgm:pt modelId="{A4EA5032-FE3F-4C40-B9A1-95F9A3709CF6}" type="pres">
      <dgm:prSet presAssocID="{8FBD6413-7F89-4B39-BDFB-585DA40F7516}" presName="ParentBackground" presStyleLbl="fgAcc1" presStyleIdx="0" presStyleCnt="2"/>
      <dgm:spPr/>
      <dgm:t>
        <a:bodyPr/>
        <a:lstStyle/>
        <a:p>
          <a:endParaRPr lang="en-US"/>
        </a:p>
      </dgm:t>
    </dgm:pt>
    <dgm:pt modelId="{243A3296-E059-4579-806A-879F2CC8BF87}" type="pres">
      <dgm:prSet presAssocID="{8FBD6413-7F89-4B39-BDFB-585DA40F7516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AA903D-09FF-4093-A768-E8992CBB74D2}" type="pres">
      <dgm:prSet presAssocID="{B7145283-3794-4A2C-9251-CF42EA1CADD8}" presName="Accent1" presStyleCnt="0"/>
      <dgm:spPr/>
    </dgm:pt>
    <dgm:pt modelId="{89D30849-DFBE-4E54-985A-E1F8A27A9702}" type="pres">
      <dgm:prSet presAssocID="{B7145283-3794-4A2C-9251-CF42EA1CADD8}" presName="Accent" presStyleLbl="node1" presStyleIdx="1" presStyleCnt="2"/>
      <dgm:spPr/>
    </dgm:pt>
    <dgm:pt modelId="{445ECA87-23EA-4C3D-B69E-02B23CBAC89D}" type="pres">
      <dgm:prSet presAssocID="{B7145283-3794-4A2C-9251-CF42EA1CADD8}" presName="ParentBackground1" presStyleCnt="0"/>
      <dgm:spPr/>
    </dgm:pt>
    <dgm:pt modelId="{7F3271CC-7F6C-4C09-986A-D5AC70A4AD3F}" type="pres">
      <dgm:prSet presAssocID="{B7145283-3794-4A2C-9251-CF42EA1CADD8}" presName="ParentBackground" presStyleLbl="fgAcc1" presStyleIdx="1" presStyleCnt="2"/>
      <dgm:spPr/>
      <dgm:t>
        <a:bodyPr/>
        <a:lstStyle/>
        <a:p>
          <a:endParaRPr lang="en-US"/>
        </a:p>
      </dgm:t>
    </dgm:pt>
    <dgm:pt modelId="{A9681106-AF72-46A9-A91B-191EE0136155}" type="pres">
      <dgm:prSet presAssocID="{B7145283-3794-4A2C-9251-CF42EA1CADD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5A63A0-01E5-468F-92D4-B97958D20353}" type="presOf" srcId="{B7145283-3794-4A2C-9251-CF42EA1CADD8}" destId="{A9681106-AF72-46A9-A91B-191EE0136155}" srcOrd="1" destOrd="0" presId="urn:microsoft.com/office/officeart/2011/layout/CircleProcess"/>
    <dgm:cxn modelId="{CADAC415-5AD4-4CDE-A715-601D872CB30C}" srcId="{F401CE89-9ABE-4A4C-A6EE-812DF7E311A8}" destId="{B7145283-3794-4A2C-9251-CF42EA1CADD8}" srcOrd="0" destOrd="0" parTransId="{7B368A94-0F14-409C-AA99-ADA808BDDDF1}" sibTransId="{ABB6D09E-9A84-4161-9A71-2B39B84609ED}"/>
    <dgm:cxn modelId="{EE66190D-E910-4CB6-AF69-1D5A056FF473}" type="presOf" srcId="{F401CE89-9ABE-4A4C-A6EE-812DF7E311A8}" destId="{23093BBB-4109-4EC1-AD42-A9C59FE5CB09}" srcOrd="0" destOrd="0" presId="urn:microsoft.com/office/officeart/2011/layout/CircleProcess"/>
    <dgm:cxn modelId="{041ADE26-6277-454B-89F1-1C0B58F3EEE9}" srcId="{F401CE89-9ABE-4A4C-A6EE-812DF7E311A8}" destId="{8FBD6413-7F89-4B39-BDFB-585DA40F7516}" srcOrd="1" destOrd="0" parTransId="{9EF8C057-590D-43BC-A9C8-D6F03609A287}" sibTransId="{02D0FBA1-38D3-4423-8BDC-EF26EB1AC733}"/>
    <dgm:cxn modelId="{DED3208B-EC43-41EC-96B5-1CD2AA33EBA5}" type="presOf" srcId="{B7145283-3794-4A2C-9251-CF42EA1CADD8}" destId="{7F3271CC-7F6C-4C09-986A-D5AC70A4AD3F}" srcOrd="0" destOrd="0" presId="urn:microsoft.com/office/officeart/2011/layout/CircleProcess"/>
    <dgm:cxn modelId="{BC76FE52-452C-4C6C-B4C7-6038DF75761D}" type="presOf" srcId="{8FBD6413-7F89-4B39-BDFB-585DA40F7516}" destId="{A4EA5032-FE3F-4C40-B9A1-95F9A3709CF6}" srcOrd="0" destOrd="0" presId="urn:microsoft.com/office/officeart/2011/layout/CircleProcess"/>
    <dgm:cxn modelId="{B9E29971-C34D-43EE-8EF7-6FCFA46CCAC3}" type="presOf" srcId="{8FBD6413-7F89-4B39-BDFB-585DA40F7516}" destId="{243A3296-E059-4579-806A-879F2CC8BF87}" srcOrd="1" destOrd="0" presId="urn:microsoft.com/office/officeart/2011/layout/CircleProcess"/>
    <dgm:cxn modelId="{6C71DF41-9B6F-40EF-8218-E3CD7622AAA6}" type="presParOf" srcId="{23093BBB-4109-4EC1-AD42-A9C59FE5CB09}" destId="{18169EDE-398A-47E6-B47D-F288A9D33FB4}" srcOrd="0" destOrd="0" presId="urn:microsoft.com/office/officeart/2011/layout/CircleProcess"/>
    <dgm:cxn modelId="{AEC8B830-8A71-40D5-8829-D4FC8E4AB161}" type="presParOf" srcId="{18169EDE-398A-47E6-B47D-F288A9D33FB4}" destId="{D63D344B-EF56-4C74-9336-55A2B843A127}" srcOrd="0" destOrd="0" presId="urn:microsoft.com/office/officeart/2011/layout/CircleProcess"/>
    <dgm:cxn modelId="{9A938E60-1D6F-4CE6-8AA2-9EF56EF111EE}" type="presParOf" srcId="{23093BBB-4109-4EC1-AD42-A9C59FE5CB09}" destId="{14FEFB43-B355-4D8F-BEBF-D37D826F389C}" srcOrd="1" destOrd="0" presId="urn:microsoft.com/office/officeart/2011/layout/CircleProcess"/>
    <dgm:cxn modelId="{1F541CC5-11E9-4E19-8A92-9DFE5C9A5A65}" type="presParOf" srcId="{14FEFB43-B355-4D8F-BEBF-D37D826F389C}" destId="{A4EA5032-FE3F-4C40-B9A1-95F9A3709CF6}" srcOrd="0" destOrd="0" presId="urn:microsoft.com/office/officeart/2011/layout/CircleProcess"/>
    <dgm:cxn modelId="{107868D6-E437-4892-AE0D-02A012528734}" type="presParOf" srcId="{23093BBB-4109-4EC1-AD42-A9C59FE5CB09}" destId="{243A3296-E059-4579-806A-879F2CC8BF87}" srcOrd="2" destOrd="0" presId="urn:microsoft.com/office/officeart/2011/layout/CircleProcess"/>
    <dgm:cxn modelId="{EE7BF5A4-F2D6-48EB-957C-20DC30AE4457}" type="presParOf" srcId="{23093BBB-4109-4EC1-AD42-A9C59FE5CB09}" destId="{2EAA903D-09FF-4093-A768-E8992CBB74D2}" srcOrd="3" destOrd="0" presId="urn:microsoft.com/office/officeart/2011/layout/CircleProcess"/>
    <dgm:cxn modelId="{7E836F53-2D39-4E64-8A76-7DF9F2AA919C}" type="presParOf" srcId="{2EAA903D-09FF-4093-A768-E8992CBB74D2}" destId="{89D30849-DFBE-4E54-985A-E1F8A27A9702}" srcOrd="0" destOrd="0" presId="urn:microsoft.com/office/officeart/2011/layout/CircleProcess"/>
    <dgm:cxn modelId="{7315632B-1185-459B-B373-B0DE90D8822D}" type="presParOf" srcId="{23093BBB-4109-4EC1-AD42-A9C59FE5CB09}" destId="{445ECA87-23EA-4C3D-B69E-02B23CBAC89D}" srcOrd="4" destOrd="0" presId="urn:microsoft.com/office/officeart/2011/layout/CircleProcess"/>
    <dgm:cxn modelId="{62E74191-58D9-4156-989E-FEE3BDE79E7B}" type="presParOf" srcId="{445ECA87-23EA-4C3D-B69E-02B23CBAC89D}" destId="{7F3271CC-7F6C-4C09-986A-D5AC70A4AD3F}" srcOrd="0" destOrd="0" presId="urn:microsoft.com/office/officeart/2011/layout/CircleProcess"/>
    <dgm:cxn modelId="{6BAA5ACC-819B-4B57-952C-6D4875818783}" type="presParOf" srcId="{23093BBB-4109-4EC1-AD42-A9C59FE5CB09}" destId="{A9681106-AF72-46A9-A91B-191EE0136155}" srcOrd="5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B48BBE1-116C-4349-807A-3E271B6603CB}" type="doc">
      <dgm:prSet loTypeId="urn:microsoft.com/office/officeart/2005/8/layout/equation2" loCatId="process" qsTypeId="urn:microsoft.com/office/officeart/2005/8/quickstyle/simple1" qsCatId="simple" csTypeId="urn:microsoft.com/office/officeart/2005/8/colors/colorful1" csCatId="colorful" phldr="1"/>
      <dgm:spPr/>
    </dgm:pt>
    <dgm:pt modelId="{C74A260F-CD32-4C9C-8753-D41827968EA8}">
      <dgm:prSet phldrT="[Text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dirty="0" smtClean="0"/>
            <a:t>Data sets</a:t>
          </a:r>
          <a:endParaRPr lang="en-US" dirty="0"/>
        </a:p>
      </dgm:t>
    </dgm:pt>
    <dgm:pt modelId="{C53EE4D7-0E28-4A86-8E56-D7FBB385E84E}" type="parTrans" cxnId="{1BC9FCA0-19A9-4946-A5C4-0AD229F79BAC}">
      <dgm:prSet/>
      <dgm:spPr/>
      <dgm:t>
        <a:bodyPr/>
        <a:lstStyle/>
        <a:p>
          <a:endParaRPr lang="en-US"/>
        </a:p>
      </dgm:t>
    </dgm:pt>
    <dgm:pt modelId="{7CFE6446-E3FF-41DA-8E55-5FD3035A08B8}" type="sibTrans" cxnId="{1BC9FCA0-19A9-4946-A5C4-0AD229F79BAC}">
      <dgm:prSet/>
      <dgm:spPr/>
      <dgm:t>
        <a:bodyPr/>
        <a:lstStyle/>
        <a:p>
          <a:endParaRPr lang="en-US"/>
        </a:p>
      </dgm:t>
    </dgm:pt>
    <dgm:pt modelId="{3C400324-A9A2-4367-AB47-2BEEC6AFD3FD}">
      <dgm:prSet phldrT="[Text]"/>
      <dgm:spPr/>
      <dgm:t>
        <a:bodyPr/>
        <a:lstStyle/>
        <a:p>
          <a:r>
            <a:rPr lang="en-US" dirty="0" smtClean="0"/>
            <a:t>Application</a:t>
          </a:r>
          <a:endParaRPr lang="en-US" dirty="0"/>
        </a:p>
      </dgm:t>
    </dgm:pt>
    <dgm:pt modelId="{D4A6620D-EFA9-4B94-89D1-891F037D91E5}" type="parTrans" cxnId="{B6E2F926-697E-41A3-95CC-14487268B48F}">
      <dgm:prSet/>
      <dgm:spPr/>
      <dgm:t>
        <a:bodyPr/>
        <a:lstStyle/>
        <a:p>
          <a:endParaRPr lang="en-US"/>
        </a:p>
      </dgm:t>
    </dgm:pt>
    <dgm:pt modelId="{FE4C65A9-7901-44B6-B9BE-01042E55F8E2}" type="sibTrans" cxnId="{B6E2F926-697E-41A3-95CC-14487268B48F}">
      <dgm:prSet/>
      <dgm:spPr/>
      <dgm:t>
        <a:bodyPr/>
        <a:lstStyle/>
        <a:p>
          <a:endParaRPr lang="en-US"/>
        </a:p>
      </dgm:t>
    </dgm:pt>
    <dgm:pt modelId="{6A25A2DC-994D-4748-8756-A37BC4A86F56}">
      <dgm:prSet phldrT="[Text]"/>
      <dgm:spPr/>
      <dgm:t>
        <a:bodyPr/>
        <a:lstStyle/>
        <a:p>
          <a:r>
            <a:rPr lang="en-US" dirty="0" smtClean="0"/>
            <a:t>Guess using Entropy and PM Drill</a:t>
          </a:r>
          <a:endParaRPr lang="en-US" dirty="0"/>
        </a:p>
      </dgm:t>
    </dgm:pt>
    <dgm:pt modelId="{C475A9E9-170C-4711-B24A-437A3723041F}" type="parTrans" cxnId="{79157B95-B3D5-438C-9456-2F1D4ECF274B}">
      <dgm:prSet/>
      <dgm:spPr/>
      <dgm:t>
        <a:bodyPr/>
        <a:lstStyle/>
        <a:p>
          <a:endParaRPr lang="en-US"/>
        </a:p>
      </dgm:t>
    </dgm:pt>
    <dgm:pt modelId="{5D392E3C-04BD-498E-AC73-28F58A33E22B}" type="sibTrans" cxnId="{79157B95-B3D5-438C-9456-2F1D4ECF274B}">
      <dgm:prSet/>
      <dgm:spPr/>
      <dgm:t>
        <a:bodyPr/>
        <a:lstStyle/>
        <a:p>
          <a:endParaRPr lang="en-US"/>
        </a:p>
      </dgm:t>
    </dgm:pt>
    <dgm:pt modelId="{A817151C-9BA6-4888-BFF4-41947EFD2460}" type="pres">
      <dgm:prSet presAssocID="{8B48BBE1-116C-4349-807A-3E271B6603CB}" presName="Name0" presStyleCnt="0">
        <dgm:presLayoutVars>
          <dgm:dir/>
          <dgm:resizeHandles val="exact"/>
        </dgm:presLayoutVars>
      </dgm:prSet>
      <dgm:spPr/>
    </dgm:pt>
    <dgm:pt modelId="{C5320692-DAF1-439A-84E9-4FDF8287B2A2}" type="pres">
      <dgm:prSet presAssocID="{8B48BBE1-116C-4349-807A-3E271B6603CB}" presName="vNodes" presStyleCnt="0"/>
      <dgm:spPr/>
    </dgm:pt>
    <dgm:pt modelId="{F09F3643-F894-4339-AC48-6211AD9C6B46}" type="pres">
      <dgm:prSet presAssocID="{C74A260F-CD32-4C9C-8753-D41827968EA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96268C-5E98-4127-9D60-398641E3417B}" type="pres">
      <dgm:prSet presAssocID="{7CFE6446-E3FF-41DA-8E55-5FD3035A08B8}" presName="spacerT" presStyleCnt="0"/>
      <dgm:spPr/>
    </dgm:pt>
    <dgm:pt modelId="{E38BB06E-7E4B-4F42-85FD-B365BEB4A5E7}" type="pres">
      <dgm:prSet presAssocID="{7CFE6446-E3FF-41DA-8E55-5FD3035A08B8}" presName="sibTrans" presStyleLbl="sibTrans2D1" presStyleIdx="0" presStyleCnt="2"/>
      <dgm:spPr/>
      <dgm:t>
        <a:bodyPr/>
        <a:lstStyle/>
        <a:p>
          <a:endParaRPr lang="en-US"/>
        </a:p>
      </dgm:t>
    </dgm:pt>
    <dgm:pt modelId="{29E4A4CD-5A61-49B8-82E2-B2048E4D437A}" type="pres">
      <dgm:prSet presAssocID="{7CFE6446-E3FF-41DA-8E55-5FD3035A08B8}" presName="spacerB" presStyleCnt="0"/>
      <dgm:spPr/>
    </dgm:pt>
    <dgm:pt modelId="{AFB712DA-F9AB-4AD4-BCB0-D8886846A643}" type="pres">
      <dgm:prSet presAssocID="{3C400324-A9A2-4367-AB47-2BEEC6AFD3FD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C16721-007D-4E7A-B090-0241993D2843}" type="pres">
      <dgm:prSet presAssocID="{8B48BBE1-116C-4349-807A-3E271B6603CB}" presName="sibTransLast" presStyleLbl="sibTrans2D1" presStyleIdx="1" presStyleCnt="2"/>
      <dgm:spPr/>
      <dgm:t>
        <a:bodyPr/>
        <a:lstStyle/>
        <a:p>
          <a:endParaRPr lang="en-US"/>
        </a:p>
      </dgm:t>
    </dgm:pt>
    <dgm:pt modelId="{B9636B55-407D-4636-8687-474BDC3EA5B0}" type="pres">
      <dgm:prSet presAssocID="{8B48BBE1-116C-4349-807A-3E271B6603CB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625A12D4-D032-42E3-896D-87408D5F30A3}" type="pres">
      <dgm:prSet presAssocID="{8B48BBE1-116C-4349-807A-3E271B6603CB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E50E9A2-873E-4FB1-8126-F85BDEB70BEE}" type="presOf" srcId="{FE4C65A9-7901-44B6-B9BE-01042E55F8E2}" destId="{B9636B55-407D-4636-8687-474BDC3EA5B0}" srcOrd="1" destOrd="0" presId="urn:microsoft.com/office/officeart/2005/8/layout/equation2"/>
    <dgm:cxn modelId="{716FBE43-7994-4886-8FEF-4502A41209D6}" type="presOf" srcId="{6A25A2DC-994D-4748-8756-A37BC4A86F56}" destId="{625A12D4-D032-42E3-896D-87408D5F30A3}" srcOrd="0" destOrd="0" presId="urn:microsoft.com/office/officeart/2005/8/layout/equation2"/>
    <dgm:cxn modelId="{79157B95-B3D5-438C-9456-2F1D4ECF274B}" srcId="{8B48BBE1-116C-4349-807A-3E271B6603CB}" destId="{6A25A2DC-994D-4748-8756-A37BC4A86F56}" srcOrd="2" destOrd="0" parTransId="{C475A9E9-170C-4711-B24A-437A3723041F}" sibTransId="{5D392E3C-04BD-498E-AC73-28F58A33E22B}"/>
    <dgm:cxn modelId="{51EE178D-FF2D-4458-8C14-42EC8526DFE5}" type="presOf" srcId="{3C400324-A9A2-4367-AB47-2BEEC6AFD3FD}" destId="{AFB712DA-F9AB-4AD4-BCB0-D8886846A643}" srcOrd="0" destOrd="0" presId="urn:microsoft.com/office/officeart/2005/8/layout/equation2"/>
    <dgm:cxn modelId="{134ACEF1-2DBC-4707-967F-A65A287162B2}" type="presOf" srcId="{7CFE6446-E3FF-41DA-8E55-5FD3035A08B8}" destId="{E38BB06E-7E4B-4F42-85FD-B365BEB4A5E7}" srcOrd="0" destOrd="0" presId="urn:microsoft.com/office/officeart/2005/8/layout/equation2"/>
    <dgm:cxn modelId="{B6E2F926-697E-41A3-95CC-14487268B48F}" srcId="{8B48BBE1-116C-4349-807A-3E271B6603CB}" destId="{3C400324-A9A2-4367-AB47-2BEEC6AFD3FD}" srcOrd="1" destOrd="0" parTransId="{D4A6620D-EFA9-4B94-89D1-891F037D91E5}" sibTransId="{FE4C65A9-7901-44B6-B9BE-01042E55F8E2}"/>
    <dgm:cxn modelId="{85F0FEF8-1D4D-4F81-89AB-642D02A1E0A2}" type="presOf" srcId="{FE4C65A9-7901-44B6-B9BE-01042E55F8E2}" destId="{3EC16721-007D-4E7A-B090-0241993D2843}" srcOrd="0" destOrd="0" presId="urn:microsoft.com/office/officeart/2005/8/layout/equation2"/>
    <dgm:cxn modelId="{0CD8A2E3-F1B3-497A-BA4E-E21453E417DD}" type="presOf" srcId="{8B48BBE1-116C-4349-807A-3E271B6603CB}" destId="{A817151C-9BA6-4888-BFF4-41947EFD2460}" srcOrd="0" destOrd="0" presId="urn:microsoft.com/office/officeart/2005/8/layout/equation2"/>
    <dgm:cxn modelId="{0FECFCB6-223C-495D-9623-447036DB7DD8}" type="presOf" srcId="{C74A260F-CD32-4C9C-8753-D41827968EA8}" destId="{F09F3643-F894-4339-AC48-6211AD9C6B46}" srcOrd="0" destOrd="0" presId="urn:microsoft.com/office/officeart/2005/8/layout/equation2"/>
    <dgm:cxn modelId="{1BC9FCA0-19A9-4946-A5C4-0AD229F79BAC}" srcId="{8B48BBE1-116C-4349-807A-3E271B6603CB}" destId="{C74A260F-CD32-4C9C-8753-D41827968EA8}" srcOrd="0" destOrd="0" parTransId="{C53EE4D7-0E28-4A86-8E56-D7FBB385E84E}" sibTransId="{7CFE6446-E3FF-41DA-8E55-5FD3035A08B8}"/>
    <dgm:cxn modelId="{4416010D-51FD-4A2F-8B2B-6DE98E426225}" type="presParOf" srcId="{A817151C-9BA6-4888-BFF4-41947EFD2460}" destId="{C5320692-DAF1-439A-84E9-4FDF8287B2A2}" srcOrd="0" destOrd="0" presId="urn:microsoft.com/office/officeart/2005/8/layout/equation2"/>
    <dgm:cxn modelId="{8E4B79CE-2E94-4270-8CCC-69C4360A1BA5}" type="presParOf" srcId="{C5320692-DAF1-439A-84E9-4FDF8287B2A2}" destId="{F09F3643-F894-4339-AC48-6211AD9C6B46}" srcOrd="0" destOrd="0" presId="urn:microsoft.com/office/officeart/2005/8/layout/equation2"/>
    <dgm:cxn modelId="{4C0F2A9C-739F-49EE-AB15-9CA4C3D85708}" type="presParOf" srcId="{C5320692-DAF1-439A-84E9-4FDF8287B2A2}" destId="{5B96268C-5E98-4127-9D60-398641E3417B}" srcOrd="1" destOrd="0" presId="urn:microsoft.com/office/officeart/2005/8/layout/equation2"/>
    <dgm:cxn modelId="{FA19AF1F-F2EF-49D2-A3D2-3F8959C92E0F}" type="presParOf" srcId="{C5320692-DAF1-439A-84E9-4FDF8287B2A2}" destId="{E38BB06E-7E4B-4F42-85FD-B365BEB4A5E7}" srcOrd="2" destOrd="0" presId="urn:microsoft.com/office/officeart/2005/8/layout/equation2"/>
    <dgm:cxn modelId="{2AF5392C-EF20-4533-B388-86A6B5619A90}" type="presParOf" srcId="{C5320692-DAF1-439A-84E9-4FDF8287B2A2}" destId="{29E4A4CD-5A61-49B8-82E2-B2048E4D437A}" srcOrd="3" destOrd="0" presId="urn:microsoft.com/office/officeart/2005/8/layout/equation2"/>
    <dgm:cxn modelId="{8DC9CD56-5737-44DD-B42E-7A6CB0022B8A}" type="presParOf" srcId="{C5320692-DAF1-439A-84E9-4FDF8287B2A2}" destId="{AFB712DA-F9AB-4AD4-BCB0-D8886846A643}" srcOrd="4" destOrd="0" presId="urn:microsoft.com/office/officeart/2005/8/layout/equation2"/>
    <dgm:cxn modelId="{6D2FF985-5585-4328-800C-2188D7AE8BF2}" type="presParOf" srcId="{A817151C-9BA6-4888-BFF4-41947EFD2460}" destId="{3EC16721-007D-4E7A-B090-0241993D2843}" srcOrd="1" destOrd="0" presId="urn:microsoft.com/office/officeart/2005/8/layout/equation2"/>
    <dgm:cxn modelId="{45375BBB-7024-47F8-93D9-67F756F4AC1D}" type="presParOf" srcId="{3EC16721-007D-4E7A-B090-0241993D2843}" destId="{B9636B55-407D-4636-8687-474BDC3EA5B0}" srcOrd="0" destOrd="0" presId="urn:microsoft.com/office/officeart/2005/8/layout/equation2"/>
    <dgm:cxn modelId="{0680569C-4036-458E-9900-3562CD74048C}" type="presParOf" srcId="{A817151C-9BA6-4888-BFF4-41947EFD2460}" destId="{625A12D4-D032-42E3-896D-87408D5F30A3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D3DD13-A9CF-49B3-9043-F012A4F2FAEC}">
      <dsp:nvSpPr>
        <dsp:cNvPr id="0" name=""/>
        <dsp:cNvSpPr/>
      </dsp:nvSpPr>
      <dsp:spPr>
        <a:xfrm>
          <a:off x="4085012" y="2948939"/>
          <a:ext cx="3604260" cy="3604260"/>
        </a:xfrm>
        <a:prstGeom prst="gear9">
          <a:avLst/>
        </a:prstGeom>
        <a:solidFill>
          <a:schemeClr val="accent6">
            <a:lumMod val="75000"/>
          </a:schemeClr>
        </a:solidFill>
        <a:ln w="25400" cap="flat" cmpd="sng" algn="ctr">
          <a:noFill/>
          <a:prstDash val="solid"/>
        </a:ln>
        <a:effectLst>
          <a:outerShdw blurRad="149987" dist="250190" dir="8460000" algn="ctr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Choice of membership function</a:t>
          </a:r>
          <a:endParaRPr lang="en-US" sz="2800" kern="1200" dirty="0"/>
        </a:p>
      </dsp:txBody>
      <dsp:txXfrm>
        <a:off x="4809629" y="3793220"/>
        <a:ext cx="2155026" cy="1852664"/>
      </dsp:txXfrm>
    </dsp:sp>
    <dsp:sp modelId="{EA174AE5-614B-458E-8C93-323DFAE53B2F}">
      <dsp:nvSpPr>
        <dsp:cNvPr id="0" name=""/>
        <dsp:cNvSpPr/>
      </dsp:nvSpPr>
      <dsp:spPr>
        <a:xfrm>
          <a:off x="1987988" y="2097023"/>
          <a:ext cx="2621280" cy="2621280"/>
        </a:xfrm>
        <a:prstGeom prst="gear6">
          <a:avLst/>
        </a:prstGeom>
        <a:solidFill>
          <a:schemeClr val="accent3">
            <a:lumMod val="50000"/>
          </a:schemeClr>
        </a:solidFill>
        <a:ln w="25400" cap="flat" cmpd="sng" algn="ctr">
          <a:noFill/>
          <a:prstDash val="solid"/>
        </a:ln>
        <a:effectLst>
          <a:outerShdw blurRad="149987" dist="250190" dir="8460000" algn="ctr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Application requirements</a:t>
          </a:r>
          <a:endParaRPr lang="en-US" sz="1600" kern="1200" dirty="0"/>
        </a:p>
      </dsp:txBody>
      <dsp:txXfrm>
        <a:off x="2647903" y="2760927"/>
        <a:ext cx="1301450" cy="1293472"/>
      </dsp:txXfrm>
    </dsp:sp>
    <dsp:sp modelId="{50F3049B-A793-412A-94A3-E2E444CBD2FA}">
      <dsp:nvSpPr>
        <dsp:cNvPr id="0" name=""/>
        <dsp:cNvSpPr/>
      </dsp:nvSpPr>
      <dsp:spPr>
        <a:xfrm rot="20700000">
          <a:off x="3456172" y="288608"/>
          <a:ext cx="2568319" cy="2568319"/>
        </a:xfrm>
        <a:prstGeom prst="gear6">
          <a:avLst/>
        </a:prstGeom>
        <a:solidFill>
          <a:schemeClr val="accent2">
            <a:lumMod val="75000"/>
          </a:schemeClr>
        </a:solidFill>
        <a:ln w="25400" cap="flat" cmpd="sng" algn="ctr">
          <a:noFill/>
          <a:prstDash val="solid"/>
        </a:ln>
        <a:effectLst>
          <a:outerShdw blurRad="149987" dist="250190" dir="8460000" algn="ctr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Available data</a:t>
          </a:r>
          <a:endParaRPr lang="en-US" sz="2000" kern="1200" dirty="0"/>
        </a:p>
      </dsp:txBody>
      <dsp:txXfrm rot="-20700000">
        <a:off x="4019480" y="851915"/>
        <a:ext cx="1441704" cy="1441704"/>
      </dsp:txXfrm>
    </dsp:sp>
    <dsp:sp modelId="{3AC67299-3D96-4D0C-929D-5F5A329CFC9B}">
      <dsp:nvSpPr>
        <dsp:cNvPr id="0" name=""/>
        <dsp:cNvSpPr/>
      </dsp:nvSpPr>
      <dsp:spPr>
        <a:xfrm>
          <a:off x="3834537" y="2389760"/>
          <a:ext cx="4613452" cy="4613452"/>
        </a:xfrm>
        <a:prstGeom prst="circularArrow">
          <a:avLst>
            <a:gd name="adj1" fmla="val 4688"/>
            <a:gd name="adj2" fmla="val 299029"/>
            <a:gd name="adj3" fmla="val 2553630"/>
            <a:gd name="adj4" fmla="val 15782808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149987" dist="250190" dir="8460000" algn="ctr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B6CDEC-25D0-436F-A779-36A1BC0BE262}">
      <dsp:nvSpPr>
        <dsp:cNvPr id="0" name=""/>
        <dsp:cNvSpPr/>
      </dsp:nvSpPr>
      <dsp:spPr>
        <a:xfrm>
          <a:off x="1523764" y="1506910"/>
          <a:ext cx="3351961" cy="3351961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149987" dist="250190" dir="8460000" algn="ctr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826BFF-A6E3-4472-A730-3FCB8695B669}">
      <dsp:nvSpPr>
        <dsp:cNvPr id="0" name=""/>
        <dsp:cNvSpPr/>
      </dsp:nvSpPr>
      <dsp:spPr>
        <a:xfrm>
          <a:off x="2862094" y="-284073"/>
          <a:ext cx="3614089" cy="3614089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149987" dist="250190" dir="8460000" algn="ctr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500000"/>
          </a:lightRig>
        </a:scene3d>
        <a:sp3d prstMaterial="metal">
          <a:bevelT w="88900" h="889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F68238-642B-43A4-A80D-FF7061C03884}">
      <dsp:nvSpPr>
        <dsp:cNvPr id="0" name=""/>
        <dsp:cNvSpPr/>
      </dsp:nvSpPr>
      <dsp:spPr>
        <a:xfrm rot="5400000">
          <a:off x="719332" y="2124072"/>
          <a:ext cx="1605654" cy="112298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2AEBB6-C8ED-45E7-8DF1-C0EC0FBA3E9C}">
      <dsp:nvSpPr>
        <dsp:cNvPr id="0" name=""/>
        <dsp:cNvSpPr/>
      </dsp:nvSpPr>
      <dsp:spPr>
        <a:xfrm>
          <a:off x="30470" y="725836"/>
          <a:ext cx="4326318" cy="1162309"/>
        </a:xfrm>
        <a:prstGeom prst="roundRect">
          <a:avLst>
            <a:gd name="adj" fmla="val 1667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A method to guess the appropriate MF</a:t>
          </a:r>
          <a:endParaRPr lang="en-US" sz="2800" kern="1200" dirty="0"/>
        </a:p>
      </dsp:txBody>
      <dsp:txXfrm>
        <a:off x="87219" y="782585"/>
        <a:ext cx="4212820" cy="1048811"/>
      </dsp:txXfrm>
    </dsp:sp>
    <dsp:sp modelId="{9EB0A0FE-F573-4257-B29D-612D98B27E66}">
      <dsp:nvSpPr>
        <dsp:cNvPr id="0" name=""/>
        <dsp:cNvSpPr/>
      </dsp:nvSpPr>
      <dsp:spPr>
        <a:xfrm>
          <a:off x="2996192" y="1183046"/>
          <a:ext cx="1207703" cy="939430"/>
        </a:xfrm>
        <a:prstGeom prst="rect">
          <a:avLst/>
        </a:prstGeom>
        <a:noFill/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90387A-D4D5-49D9-A9D2-2623E64AAF5F}">
      <dsp:nvSpPr>
        <dsp:cNvPr id="0" name=""/>
        <dsp:cNvSpPr/>
      </dsp:nvSpPr>
      <dsp:spPr>
        <a:xfrm rot="5400000">
          <a:off x="2864994" y="3947181"/>
          <a:ext cx="1443559" cy="112298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7704C0-9964-4B0A-A6B1-56AFE82DE67D}">
      <dsp:nvSpPr>
        <dsp:cNvPr id="0" name=""/>
        <dsp:cNvSpPr/>
      </dsp:nvSpPr>
      <dsp:spPr>
        <a:xfrm>
          <a:off x="2079405" y="2590494"/>
          <a:ext cx="4246829" cy="1162309"/>
        </a:xfrm>
        <a:prstGeom prst="roundRect">
          <a:avLst>
            <a:gd name="adj" fmla="val 16670"/>
          </a:avLst>
        </a:prstGeom>
        <a:solidFill>
          <a:schemeClr val="accent6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A method to prove the correctness</a:t>
          </a:r>
          <a:endParaRPr lang="en-US" sz="3000" kern="1200" dirty="0"/>
        </a:p>
      </dsp:txBody>
      <dsp:txXfrm>
        <a:off x="2136154" y="2647243"/>
        <a:ext cx="4133331" cy="1048811"/>
      </dsp:txXfrm>
    </dsp:sp>
    <dsp:sp modelId="{058692C1-6A5F-40B7-8438-0C56E20E391F}">
      <dsp:nvSpPr>
        <dsp:cNvPr id="0" name=""/>
        <dsp:cNvSpPr/>
      </dsp:nvSpPr>
      <dsp:spPr>
        <a:xfrm>
          <a:off x="5033080" y="2798330"/>
          <a:ext cx="1207703" cy="939430"/>
        </a:xfrm>
        <a:prstGeom prst="rect">
          <a:avLst/>
        </a:prstGeom>
        <a:noFill/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A8CA5E-28B3-48B1-AF72-BCB05D909C1E}">
      <dsp:nvSpPr>
        <dsp:cNvPr id="0" name=""/>
        <dsp:cNvSpPr/>
      </dsp:nvSpPr>
      <dsp:spPr>
        <a:xfrm>
          <a:off x="4131114" y="4401825"/>
          <a:ext cx="4569551" cy="1162309"/>
        </a:xfrm>
        <a:prstGeom prst="roundRect">
          <a:avLst>
            <a:gd name="adj" fmla="val 16670"/>
          </a:avLst>
        </a:prstGeom>
        <a:solidFill>
          <a:schemeClr val="bg2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A method to establish directives</a:t>
          </a:r>
          <a:endParaRPr lang="en-US" sz="3000" kern="1200" dirty="0"/>
        </a:p>
      </dsp:txBody>
      <dsp:txXfrm>
        <a:off x="4187863" y="4458574"/>
        <a:ext cx="4456053" cy="10488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78F80-E820-41E1-89AD-72F579D49B8F}">
      <dsp:nvSpPr>
        <dsp:cNvPr id="0" name=""/>
        <dsp:cNvSpPr/>
      </dsp:nvSpPr>
      <dsp:spPr>
        <a:xfrm>
          <a:off x="939" y="150372"/>
          <a:ext cx="3663962" cy="293116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1F3850-6E46-4BA8-B3D1-37D8D1166507}">
      <dsp:nvSpPr>
        <dsp:cNvPr id="0" name=""/>
        <dsp:cNvSpPr/>
      </dsp:nvSpPr>
      <dsp:spPr>
        <a:xfrm>
          <a:off x="330696" y="2913114"/>
          <a:ext cx="3260926" cy="1025909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" sz="2100" b="1" kern="1200" dirty="0" smtClean="0"/>
            <a:t>Interval type-2: </a:t>
          </a:r>
          <a:r>
            <a:rPr lang="en" sz="2100" kern="1200" dirty="0" smtClean="0"/>
            <a:t>Too random for some distributions</a:t>
          </a:r>
          <a:endParaRPr lang="en-US" sz="2100" kern="1200" dirty="0"/>
        </a:p>
      </dsp:txBody>
      <dsp:txXfrm>
        <a:off x="330696" y="2913114"/>
        <a:ext cx="3260926" cy="1025909"/>
      </dsp:txXfrm>
    </dsp:sp>
    <dsp:sp modelId="{82F2ED81-80A0-40E6-9D82-DDDEEA5F2712}">
      <dsp:nvSpPr>
        <dsp:cNvPr id="0" name=""/>
        <dsp:cNvSpPr/>
      </dsp:nvSpPr>
      <dsp:spPr>
        <a:xfrm>
          <a:off x="4031298" y="150372"/>
          <a:ext cx="3663962" cy="2931169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EF0260-D5B9-4B7C-B1A3-C6662FE4B202}">
      <dsp:nvSpPr>
        <dsp:cNvPr id="0" name=""/>
        <dsp:cNvSpPr/>
      </dsp:nvSpPr>
      <dsp:spPr>
        <a:xfrm>
          <a:off x="4305651" y="2899264"/>
          <a:ext cx="3260926" cy="1025909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" sz="2100" b="1" kern="1200" dirty="0" smtClean="0"/>
            <a:t>Gaussian type-2: </a:t>
          </a:r>
          <a:r>
            <a:rPr lang="en" sz="2100" kern="1200" dirty="0" smtClean="0"/>
            <a:t>Too close to type-1 fuzzy MF</a:t>
          </a:r>
          <a:endParaRPr lang="en-US" sz="2100" kern="1200" dirty="0"/>
        </a:p>
      </dsp:txBody>
      <dsp:txXfrm>
        <a:off x="4305651" y="2899264"/>
        <a:ext cx="3260926" cy="10259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3E4DD0-8664-4D2B-A39D-4013C775D84B}">
      <dsp:nvSpPr>
        <dsp:cNvPr id="0" name=""/>
        <dsp:cNvSpPr/>
      </dsp:nvSpPr>
      <dsp:spPr>
        <a:xfrm>
          <a:off x="656705" y="0"/>
          <a:ext cx="7442662" cy="6511636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E7E3A4-4D77-405D-BA8F-B1728201B53C}">
      <dsp:nvSpPr>
        <dsp:cNvPr id="0" name=""/>
        <dsp:cNvSpPr/>
      </dsp:nvSpPr>
      <dsp:spPr>
        <a:xfrm>
          <a:off x="3099" y="1953490"/>
          <a:ext cx="2725370" cy="2604654"/>
        </a:xfrm>
        <a:prstGeom prst="roundRect">
          <a:avLst/>
        </a:prstGeom>
        <a:solidFill>
          <a:schemeClr val="accent1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b="0" i="0" kern="1200" dirty="0" smtClean="0"/>
            <a:t>Forward stage</a:t>
          </a:r>
        </a:p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dirty="0" smtClean="0"/>
            <a:t>Original data to membership function</a:t>
          </a:r>
          <a:endParaRPr lang="en-US" sz="1800" b="0" i="0" kern="1200" dirty="0"/>
        </a:p>
      </dsp:txBody>
      <dsp:txXfrm>
        <a:off x="130248" y="2080639"/>
        <a:ext cx="2471072" cy="2350356"/>
      </dsp:txXfrm>
    </dsp:sp>
    <dsp:sp modelId="{17FAD082-FB09-4217-97F9-92C7B46B553A}">
      <dsp:nvSpPr>
        <dsp:cNvPr id="0" name=""/>
        <dsp:cNvSpPr/>
      </dsp:nvSpPr>
      <dsp:spPr>
        <a:xfrm>
          <a:off x="3015351" y="1953490"/>
          <a:ext cx="2725370" cy="2604654"/>
        </a:xfrm>
        <a:prstGeom prst="roundRect">
          <a:avLst/>
        </a:prstGeom>
        <a:solidFill>
          <a:schemeClr val="accent1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Reverse stage</a:t>
          </a:r>
        </a:p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Membership function to data set</a:t>
          </a:r>
          <a:endParaRPr lang="en-US" sz="1800" kern="1200" dirty="0"/>
        </a:p>
      </dsp:txBody>
      <dsp:txXfrm>
        <a:off x="3142500" y="2080639"/>
        <a:ext cx="2471072" cy="2350356"/>
      </dsp:txXfrm>
    </dsp:sp>
    <dsp:sp modelId="{11DFB7CE-3836-4FE4-B817-5FF9B929A741}">
      <dsp:nvSpPr>
        <dsp:cNvPr id="0" name=""/>
        <dsp:cNvSpPr/>
      </dsp:nvSpPr>
      <dsp:spPr>
        <a:xfrm>
          <a:off x="6027602" y="1953490"/>
          <a:ext cx="2725370" cy="26046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Similarity analysis</a:t>
          </a:r>
          <a:endParaRPr lang="en-US" sz="4100" kern="1200" dirty="0"/>
        </a:p>
      </dsp:txBody>
      <dsp:txXfrm>
        <a:off x="6154751" y="2080639"/>
        <a:ext cx="2471072" cy="23503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75FC68-A967-4580-96EA-F61DA5A04799}">
      <dsp:nvSpPr>
        <dsp:cNvPr id="0" name=""/>
        <dsp:cNvSpPr/>
      </dsp:nvSpPr>
      <dsp:spPr>
        <a:xfrm>
          <a:off x="0" y="0"/>
          <a:ext cx="7952509" cy="3181003"/>
        </a:xfrm>
        <a:prstGeom prst="leftRightRibb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8EF459B-A797-4A70-9192-FDF6718DC982}">
      <dsp:nvSpPr>
        <dsp:cNvPr id="0" name=""/>
        <dsp:cNvSpPr/>
      </dsp:nvSpPr>
      <dsp:spPr>
        <a:xfrm>
          <a:off x="954301" y="573301"/>
          <a:ext cx="2624327" cy="1558691"/>
        </a:xfrm>
        <a:prstGeom prst="rect">
          <a:avLst/>
        </a:prstGeom>
        <a:noFill/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p3d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99568" rIns="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To regenerate same data from MF</a:t>
          </a:r>
          <a:endParaRPr lang="en-US" sz="2800" kern="1200" dirty="0"/>
        </a:p>
      </dsp:txBody>
      <dsp:txXfrm>
        <a:off x="954301" y="573301"/>
        <a:ext cx="2624327" cy="1558691"/>
      </dsp:txXfrm>
    </dsp:sp>
    <dsp:sp modelId="{2ED88DD1-CECD-4487-AD3B-1A2B116F91EC}">
      <dsp:nvSpPr>
        <dsp:cNvPr id="0" name=""/>
        <dsp:cNvSpPr/>
      </dsp:nvSpPr>
      <dsp:spPr>
        <a:xfrm>
          <a:off x="3976254" y="1082261"/>
          <a:ext cx="3101478" cy="1558691"/>
        </a:xfrm>
        <a:prstGeom prst="rect">
          <a:avLst/>
        </a:prstGeom>
        <a:noFill/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p3d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99568" rIns="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To generate different data distributions</a:t>
          </a:r>
          <a:endParaRPr lang="en-US" sz="2800" kern="1200" dirty="0"/>
        </a:p>
      </dsp:txBody>
      <dsp:txXfrm>
        <a:off x="3976254" y="1082261"/>
        <a:ext cx="3101478" cy="155869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3D344B-EF56-4C74-9336-55A2B843A127}">
      <dsp:nvSpPr>
        <dsp:cNvPr id="0" name=""/>
        <dsp:cNvSpPr/>
      </dsp:nvSpPr>
      <dsp:spPr>
        <a:xfrm>
          <a:off x="3754606" y="1777980"/>
          <a:ext cx="2997808" cy="299776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EA5032-FE3F-4C40-B9A1-95F9A3709CF6}">
      <dsp:nvSpPr>
        <dsp:cNvPr id="0" name=""/>
        <dsp:cNvSpPr/>
      </dsp:nvSpPr>
      <dsp:spPr>
        <a:xfrm>
          <a:off x="3854488" y="1877923"/>
          <a:ext cx="2797377" cy="279787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Verify with iterative algorithm</a:t>
          </a:r>
          <a:endParaRPr lang="en-US" sz="3200" kern="1200" dirty="0">
            <a:solidFill>
              <a:schemeClr val="tx1">
                <a:lumMod val="85000"/>
                <a:lumOff val="15000"/>
              </a:schemeClr>
            </a:solidFill>
          </a:endParaRPr>
        </a:p>
      </dsp:txBody>
      <dsp:txXfrm>
        <a:off x="4254684" y="2277696"/>
        <a:ext cx="1998317" cy="1998334"/>
      </dsp:txXfrm>
    </dsp:sp>
    <dsp:sp modelId="{89D30849-DFBE-4E54-985A-E1F8A27A9702}">
      <dsp:nvSpPr>
        <dsp:cNvPr id="0" name=""/>
        <dsp:cNvSpPr/>
      </dsp:nvSpPr>
      <dsp:spPr>
        <a:xfrm rot="2700000">
          <a:off x="657198" y="1777646"/>
          <a:ext cx="2997907" cy="2997907"/>
        </a:xfrm>
        <a:prstGeom prst="teardrop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3271CC-7F6C-4C09-986A-D5AC70A4AD3F}">
      <dsp:nvSpPr>
        <dsp:cNvPr id="0" name=""/>
        <dsp:cNvSpPr/>
      </dsp:nvSpPr>
      <dsp:spPr>
        <a:xfrm>
          <a:off x="757463" y="1877923"/>
          <a:ext cx="2797377" cy="279787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0" kern="1200"/>
        </a:p>
      </dsp:txBody>
      <dsp:txXfrm>
        <a:off x="1156993" y="2277696"/>
        <a:ext cx="1998317" cy="19983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9F3643-F894-4339-AC48-6211AD9C6B46}">
      <dsp:nvSpPr>
        <dsp:cNvPr id="0" name=""/>
        <dsp:cNvSpPr/>
      </dsp:nvSpPr>
      <dsp:spPr>
        <a:xfrm>
          <a:off x="4351" y="217012"/>
          <a:ext cx="1544673" cy="1544673"/>
        </a:xfrm>
        <a:prstGeom prst="ellipse">
          <a:avLst/>
        </a:prstGeom>
        <a:solidFill>
          <a:schemeClr val="accent6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Data sets</a:t>
          </a:r>
          <a:endParaRPr lang="en-US" sz="1600" kern="1200" dirty="0"/>
        </a:p>
      </dsp:txBody>
      <dsp:txXfrm>
        <a:off x="230563" y="443224"/>
        <a:ext cx="1092249" cy="1092249"/>
      </dsp:txXfrm>
    </dsp:sp>
    <dsp:sp modelId="{E38BB06E-7E4B-4F42-85FD-B365BEB4A5E7}">
      <dsp:nvSpPr>
        <dsp:cNvPr id="0" name=""/>
        <dsp:cNvSpPr/>
      </dsp:nvSpPr>
      <dsp:spPr>
        <a:xfrm>
          <a:off x="328732" y="1887113"/>
          <a:ext cx="895910" cy="895910"/>
        </a:xfrm>
        <a:prstGeom prst="mathPlus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447485" y="2229709"/>
        <a:ext cx="658404" cy="210718"/>
      </dsp:txXfrm>
    </dsp:sp>
    <dsp:sp modelId="{AFB712DA-F9AB-4AD4-BCB0-D8886846A643}">
      <dsp:nvSpPr>
        <dsp:cNvPr id="0" name=""/>
        <dsp:cNvSpPr/>
      </dsp:nvSpPr>
      <dsp:spPr>
        <a:xfrm>
          <a:off x="4351" y="2908451"/>
          <a:ext cx="1544673" cy="154467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Application</a:t>
          </a:r>
          <a:endParaRPr lang="en-US" sz="1600" kern="1200" dirty="0"/>
        </a:p>
      </dsp:txBody>
      <dsp:txXfrm>
        <a:off x="230563" y="3134663"/>
        <a:ext cx="1092249" cy="1092249"/>
      </dsp:txXfrm>
    </dsp:sp>
    <dsp:sp modelId="{3EC16721-007D-4E7A-B090-0241993D2843}">
      <dsp:nvSpPr>
        <dsp:cNvPr id="0" name=""/>
        <dsp:cNvSpPr/>
      </dsp:nvSpPr>
      <dsp:spPr>
        <a:xfrm>
          <a:off x="1780725" y="2047759"/>
          <a:ext cx="491206" cy="5746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1780725" y="2162683"/>
        <a:ext cx="343844" cy="344770"/>
      </dsp:txXfrm>
    </dsp:sp>
    <dsp:sp modelId="{625A12D4-D032-42E3-896D-87408D5F30A3}">
      <dsp:nvSpPr>
        <dsp:cNvPr id="0" name=""/>
        <dsp:cNvSpPr/>
      </dsp:nvSpPr>
      <dsp:spPr>
        <a:xfrm>
          <a:off x="2475828" y="790394"/>
          <a:ext cx="3089347" cy="308934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Guess using Entropy and PM Drill</a:t>
          </a:r>
          <a:endParaRPr lang="en-US" sz="3200" kern="1200" dirty="0"/>
        </a:p>
      </dsp:txBody>
      <dsp:txXfrm>
        <a:off x="2928252" y="1242818"/>
        <a:ext cx="2184499" cy="21844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79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3064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5232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64127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99423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93273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3939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719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5641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C5B9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2F384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1692000" y="3265350"/>
            <a:ext cx="5759999" cy="1546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rgbClr val="F05768"/>
              </a:buClr>
              <a:buSzPct val="100000"/>
              <a:defRPr sz="4800">
                <a:solidFill>
                  <a:srgbClr val="F05768"/>
                </a:solidFill>
              </a:defRPr>
            </a:lvl1pPr>
            <a:lvl2pPr lvl="1" algn="ctr">
              <a:spcBef>
                <a:spcPts val="0"/>
              </a:spcBef>
              <a:buClr>
                <a:srgbClr val="F05768"/>
              </a:buClr>
              <a:buSzPct val="100000"/>
              <a:defRPr sz="4800">
                <a:solidFill>
                  <a:srgbClr val="F05768"/>
                </a:solidFill>
              </a:defRPr>
            </a:lvl2pPr>
            <a:lvl3pPr lvl="2" algn="ctr">
              <a:spcBef>
                <a:spcPts val="0"/>
              </a:spcBef>
              <a:buClr>
                <a:srgbClr val="F05768"/>
              </a:buClr>
              <a:buSzPct val="100000"/>
              <a:defRPr sz="4800">
                <a:solidFill>
                  <a:srgbClr val="F05768"/>
                </a:solidFill>
              </a:defRPr>
            </a:lvl3pPr>
            <a:lvl4pPr lvl="3" algn="ctr">
              <a:spcBef>
                <a:spcPts val="0"/>
              </a:spcBef>
              <a:buClr>
                <a:srgbClr val="F05768"/>
              </a:buClr>
              <a:buSzPct val="100000"/>
              <a:defRPr sz="4800">
                <a:solidFill>
                  <a:srgbClr val="F05768"/>
                </a:solidFill>
              </a:defRPr>
            </a:lvl4pPr>
            <a:lvl5pPr lvl="4" algn="ctr">
              <a:spcBef>
                <a:spcPts val="0"/>
              </a:spcBef>
              <a:buClr>
                <a:srgbClr val="F05768"/>
              </a:buClr>
              <a:buSzPct val="100000"/>
              <a:defRPr sz="4800">
                <a:solidFill>
                  <a:srgbClr val="F05768"/>
                </a:solidFill>
              </a:defRPr>
            </a:lvl5pPr>
            <a:lvl6pPr lvl="5" algn="ctr">
              <a:spcBef>
                <a:spcPts val="0"/>
              </a:spcBef>
              <a:buClr>
                <a:srgbClr val="F05768"/>
              </a:buClr>
              <a:buSzPct val="100000"/>
              <a:defRPr sz="4800">
                <a:solidFill>
                  <a:srgbClr val="F05768"/>
                </a:solidFill>
              </a:defRPr>
            </a:lvl6pPr>
            <a:lvl7pPr lvl="6" algn="ctr">
              <a:spcBef>
                <a:spcPts val="0"/>
              </a:spcBef>
              <a:buClr>
                <a:srgbClr val="F05768"/>
              </a:buClr>
              <a:buSzPct val="100000"/>
              <a:defRPr sz="4800">
                <a:solidFill>
                  <a:srgbClr val="F05768"/>
                </a:solidFill>
              </a:defRPr>
            </a:lvl7pPr>
            <a:lvl8pPr lvl="7" algn="ctr">
              <a:spcBef>
                <a:spcPts val="0"/>
              </a:spcBef>
              <a:buClr>
                <a:srgbClr val="F05768"/>
              </a:buClr>
              <a:buSzPct val="100000"/>
              <a:defRPr sz="4800">
                <a:solidFill>
                  <a:srgbClr val="F05768"/>
                </a:solidFill>
              </a:defRPr>
            </a:lvl8pPr>
            <a:lvl9pPr lvl="8" algn="ctr">
              <a:spcBef>
                <a:spcPts val="0"/>
              </a:spcBef>
              <a:buClr>
                <a:srgbClr val="F05768"/>
              </a:buClr>
              <a:buSzPct val="100000"/>
              <a:defRPr sz="4800">
                <a:solidFill>
                  <a:srgbClr val="F05768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/>
          <p:nvPr/>
        </p:nvSpPr>
        <p:spPr>
          <a:xfrm>
            <a:off x="3855150" y="1840275"/>
            <a:ext cx="1433699" cy="955799"/>
          </a:xfrm>
          <a:prstGeom prst="wedgeRectCallout">
            <a:avLst>
              <a:gd name="adj1" fmla="val 8366"/>
              <a:gd name="adj2" fmla="val 80819"/>
            </a:avLst>
          </a:prstGeom>
          <a:noFill/>
          <a:ln w="114300" cap="flat" cmpd="sng">
            <a:solidFill>
              <a:srgbClr val="F05768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pink">
    <p:bg>
      <p:bgPr>
        <a:solidFill>
          <a:srgbClr val="FD8E80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F0576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teal">
    <p:bg>
      <p:bgPr>
        <a:solidFill>
          <a:srgbClr val="6CF3CE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00C5B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dark">
    <p:bg>
      <p:bgPr>
        <a:solidFill>
          <a:srgbClr val="00C5B9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2F384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 teal">
    <p:bg>
      <p:bgPr>
        <a:solidFill>
          <a:srgbClr val="6CF3CE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00C5B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65225" y="2018025"/>
            <a:ext cx="4927500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854251" y="3922275"/>
            <a:ext cx="3815400" cy="993899"/>
          </a:xfrm>
          <a:prstGeom prst="rect">
            <a:avLst/>
          </a:prstGeom>
          <a:ln w="1143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Font typeface="Source Sans Pro"/>
              <a:buNone/>
              <a:defRPr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Font typeface="Source Sans Pro"/>
              <a:buNone/>
              <a:defRPr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6" name="Shape 16"/>
          <p:cNvSpPr/>
          <p:nvPr/>
        </p:nvSpPr>
        <p:spPr>
          <a:xfrm>
            <a:off x="1139933" y="3640725"/>
            <a:ext cx="274800" cy="2748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 pink">
    <p:bg>
      <p:bgPr>
        <a:solidFill>
          <a:srgbClr val="FD8E80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F0576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665225" y="2018025"/>
            <a:ext cx="4927500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854251" y="3922275"/>
            <a:ext cx="3815400" cy="993899"/>
          </a:xfrm>
          <a:prstGeom prst="rect">
            <a:avLst/>
          </a:prstGeom>
          <a:ln w="1143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Font typeface="Source Sans Pro"/>
              <a:buNone/>
              <a:defRPr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Font typeface="Source Sans Pro"/>
              <a:buNone/>
              <a:defRPr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1" name="Shape 21"/>
          <p:cNvSpPr/>
          <p:nvPr/>
        </p:nvSpPr>
        <p:spPr>
          <a:xfrm>
            <a:off x="1139933" y="3640725"/>
            <a:ext cx="274800" cy="2748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bg>
      <p:bgPr>
        <a:solidFill>
          <a:srgbClr val="F05768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3855150" y="1459275"/>
            <a:ext cx="1433699" cy="955799"/>
          </a:xfrm>
          <a:prstGeom prst="wedgeRectCallout">
            <a:avLst>
              <a:gd name="adj1" fmla="val 8366"/>
              <a:gd name="adj2" fmla="val 80819"/>
            </a:avLst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10450" y="2790325"/>
            <a:ext cx="7523099" cy="8042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defRPr i="1"/>
            </a:lvl1pPr>
            <a:lvl2pPr lvl="1" algn="ctr" rtl="0">
              <a:spcBef>
                <a:spcPts val="0"/>
              </a:spcBef>
              <a:defRPr i="1"/>
            </a:lvl2pPr>
            <a:lvl3pPr lvl="2" algn="ctr" rtl="0">
              <a:spcBef>
                <a:spcPts val="0"/>
              </a:spcBef>
              <a:defRPr i="1"/>
            </a:lvl3pPr>
            <a:lvl4pPr lvl="3" algn="ctr" rtl="0">
              <a:spcBef>
                <a:spcPts val="0"/>
              </a:spcBef>
              <a:defRPr i="1"/>
            </a:lvl4pPr>
            <a:lvl5pPr lvl="4" algn="ctr" rtl="0">
              <a:spcBef>
                <a:spcPts val="0"/>
              </a:spcBef>
              <a:defRPr i="1"/>
            </a:lvl5pPr>
            <a:lvl6pPr lvl="5" algn="ctr" rtl="0">
              <a:spcBef>
                <a:spcPts val="0"/>
              </a:spcBef>
              <a:defRPr i="1"/>
            </a:lvl6pPr>
            <a:lvl7pPr lvl="6" algn="ctr" rtl="0">
              <a:spcBef>
                <a:spcPts val="0"/>
              </a:spcBef>
              <a:defRPr i="1"/>
            </a:lvl7pPr>
            <a:lvl8pPr lvl="7" algn="ctr" rtl="0">
              <a:spcBef>
                <a:spcPts val="0"/>
              </a:spcBef>
              <a:defRPr i="1"/>
            </a:lvl8pPr>
            <a:lvl9pPr lvl="8" algn="ctr">
              <a:spcBef>
                <a:spcPts val="0"/>
              </a:spcBef>
              <a:defRPr i="1"/>
            </a:lvl9pPr>
          </a:lstStyle>
          <a:p>
            <a:endParaRPr/>
          </a:p>
        </p:txBody>
      </p:sp>
      <p:sp>
        <p:nvSpPr>
          <p:cNvPr id="26" name="Shape 26"/>
          <p:cNvSpPr txBox="1"/>
          <p:nvPr/>
        </p:nvSpPr>
        <p:spPr>
          <a:xfrm>
            <a:off x="3593400" y="1499025"/>
            <a:ext cx="1957200" cy="87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“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181050" y="1331950"/>
            <a:ext cx="8781899" cy="5357699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9" name="Shape 29"/>
          <p:cNvGrpSpPr/>
          <p:nvPr/>
        </p:nvGrpSpPr>
        <p:grpSpPr>
          <a:xfrm>
            <a:off x="180850" y="168450"/>
            <a:ext cx="8781899" cy="1296663"/>
            <a:chOff x="180850" y="168450"/>
            <a:chExt cx="8781899" cy="1296663"/>
          </a:xfrm>
        </p:grpSpPr>
        <p:sp>
          <p:nvSpPr>
            <p:cNvPr id="30" name="Shape 30"/>
            <p:cNvSpPr/>
            <p:nvPr/>
          </p:nvSpPr>
          <p:spPr>
            <a:xfrm>
              <a:off x="180850" y="168450"/>
              <a:ext cx="8781899" cy="973499"/>
            </a:xfrm>
            <a:prstGeom prst="rect">
              <a:avLst/>
            </a:prstGeom>
            <a:solidFill>
              <a:srgbClr val="00C5B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5400000">
              <a:off x="1027273" y="930513"/>
              <a:ext cx="442799" cy="626400"/>
            </a:xfrm>
            <a:prstGeom prst="rtTriangle">
              <a:avLst/>
            </a:prstGeom>
            <a:solidFill>
              <a:srgbClr val="00C5B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61300" y="341550"/>
              <a:ext cx="8420999" cy="6272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832475" y="168450"/>
            <a:ext cx="7951799" cy="9734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l">
              <a:spcBef>
                <a:spcPts val="0"/>
              </a:spcBef>
              <a:defRPr/>
            </a:lvl1pPr>
            <a:lvl2pPr lvl="1" algn="l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algn="l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algn="l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algn="l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algn="l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algn="l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algn="l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algn="l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753150" y="1600200"/>
            <a:ext cx="76377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181050" y="1331950"/>
            <a:ext cx="8781899" cy="5357699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7" name="Shape 37"/>
          <p:cNvGrpSpPr/>
          <p:nvPr/>
        </p:nvGrpSpPr>
        <p:grpSpPr>
          <a:xfrm>
            <a:off x="180850" y="168450"/>
            <a:ext cx="8781899" cy="1296663"/>
            <a:chOff x="180850" y="168450"/>
            <a:chExt cx="8781899" cy="1296663"/>
          </a:xfrm>
        </p:grpSpPr>
        <p:sp>
          <p:nvSpPr>
            <p:cNvPr id="38" name="Shape 38"/>
            <p:cNvSpPr/>
            <p:nvPr/>
          </p:nvSpPr>
          <p:spPr>
            <a:xfrm>
              <a:off x="180850" y="168450"/>
              <a:ext cx="8781899" cy="973499"/>
            </a:xfrm>
            <a:prstGeom prst="rect">
              <a:avLst/>
            </a:prstGeom>
            <a:solidFill>
              <a:srgbClr val="00C5B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 rot="5400000">
              <a:off x="1027273" y="930513"/>
              <a:ext cx="442799" cy="626400"/>
            </a:xfrm>
            <a:prstGeom prst="rtTriangle">
              <a:avLst/>
            </a:prstGeom>
            <a:solidFill>
              <a:srgbClr val="00C5B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361300" y="341550"/>
              <a:ext cx="8420999" cy="6272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832475" y="168450"/>
            <a:ext cx="7951799" cy="9734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l" rtl="0">
              <a:spcBef>
                <a:spcPts val="0"/>
              </a:spcBef>
              <a:defRPr/>
            </a:lvl1pPr>
            <a:lvl2pPr lvl="1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686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692274" y="1600200"/>
            <a:ext cx="3994500" cy="4686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Shape 55"/>
          <p:cNvGrpSpPr/>
          <p:nvPr/>
        </p:nvGrpSpPr>
        <p:grpSpPr>
          <a:xfrm>
            <a:off x="180850" y="168450"/>
            <a:ext cx="8781899" cy="1296663"/>
            <a:chOff x="180850" y="168450"/>
            <a:chExt cx="8781899" cy="1296663"/>
          </a:xfrm>
        </p:grpSpPr>
        <p:sp>
          <p:nvSpPr>
            <p:cNvPr id="56" name="Shape 56"/>
            <p:cNvSpPr/>
            <p:nvPr/>
          </p:nvSpPr>
          <p:spPr>
            <a:xfrm>
              <a:off x="180850" y="168450"/>
              <a:ext cx="8781899" cy="973499"/>
            </a:xfrm>
            <a:prstGeom prst="rect">
              <a:avLst/>
            </a:prstGeom>
            <a:solidFill>
              <a:srgbClr val="00C5B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rot="5400000">
              <a:off x="1027273" y="930513"/>
              <a:ext cx="442799" cy="626400"/>
            </a:xfrm>
            <a:prstGeom prst="rtTriangle">
              <a:avLst/>
            </a:prstGeom>
            <a:solidFill>
              <a:srgbClr val="00C5B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361300" y="341550"/>
              <a:ext cx="8420999" cy="6272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832475" y="168450"/>
            <a:ext cx="7951799" cy="9734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l" rtl="0">
              <a:spcBef>
                <a:spcPts val="0"/>
              </a:spcBef>
              <a:defRPr/>
            </a:lvl1pPr>
            <a:lvl2pPr lvl="1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algn="l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370050" y="6049300"/>
            <a:ext cx="8403900" cy="51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360"/>
              </a:spcBef>
              <a:buSzPct val="100000"/>
              <a:buNone/>
              <a:defRPr sz="1400" b="1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80050" y="274650"/>
            <a:ext cx="73838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80050" y="1600209"/>
            <a:ext cx="7383899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2F3848"/>
              </a:buClr>
              <a:buSzPct val="100000"/>
              <a:buFont typeface="Source Sans Pro"/>
              <a:buChar char="■"/>
              <a:defRPr sz="32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480"/>
              </a:spcBef>
              <a:buClr>
                <a:srgbClr val="2F3848"/>
              </a:buClr>
              <a:buSzPct val="100000"/>
              <a:buFont typeface="Source Sans Pro"/>
              <a:defRPr sz="24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spcBef>
                <a:spcPts val="480"/>
              </a:spcBef>
              <a:buClr>
                <a:srgbClr val="2F3848"/>
              </a:buClr>
              <a:buSzPct val="100000"/>
              <a:buFont typeface="Source Sans Pro"/>
              <a:defRPr sz="24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ctrTitle"/>
          </p:nvPr>
        </p:nvSpPr>
        <p:spPr>
          <a:xfrm>
            <a:off x="803564" y="3279205"/>
            <a:ext cx="7481454" cy="154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 dirty="0" smtClean="0"/>
              <a:t>VISUAL ANALYSIS AND REPRESENTATIONS OF TYPE-2 FUZZY MEMBERSHIP FUNCTIONS</a:t>
            </a:r>
            <a:endParaRPr lang="en" sz="3600" dirty="0"/>
          </a:p>
        </p:txBody>
      </p:sp>
      <p:sp>
        <p:nvSpPr>
          <p:cNvPr id="3" name="Rectangle 2"/>
          <p:cNvSpPr/>
          <p:nvPr/>
        </p:nvSpPr>
        <p:spPr>
          <a:xfrm>
            <a:off x="480219" y="6073729"/>
            <a:ext cx="9573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600"/>
              </a:spcBef>
            </a:pPr>
            <a:r>
              <a:rPr lang="en" b="1" dirty="0" smtClean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DESH RAJ</a:t>
            </a:r>
            <a:endParaRPr lang="en" b="1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453493" y="6073728"/>
            <a:ext cx="123783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en" b="1" dirty="0" smtClean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KENIL TANNA</a:t>
            </a:r>
            <a:endParaRPr lang="en" b="1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07294" y="6073729"/>
            <a:ext cx="15456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600"/>
              </a:spcBef>
            </a:pPr>
            <a:r>
              <a:rPr lang="en" b="1" dirty="0" smtClean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BHUVNESH GARG</a:t>
            </a:r>
            <a:endParaRPr lang="en" b="1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68872" y="6073727"/>
            <a:ext cx="118494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600"/>
              </a:spcBef>
            </a:pPr>
            <a:r>
              <a:rPr lang="en" b="1" dirty="0" smtClean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FRANK RHEE</a:t>
            </a:r>
            <a:endParaRPr lang="en" b="1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205214665"/>
              </p:ext>
            </p:extLst>
          </p:nvPr>
        </p:nvGraphicFramePr>
        <p:xfrm>
          <a:off x="166255" y="207818"/>
          <a:ext cx="8825345" cy="6553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hape 185"/>
          <p:cNvSpPr txBox="1">
            <a:spLocks/>
          </p:cNvSpPr>
          <p:nvPr/>
        </p:nvSpPr>
        <p:spPr>
          <a:xfrm>
            <a:off x="0" y="5275439"/>
            <a:ext cx="3574473" cy="119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" sz="5400" dirty="0" smtClean="0">
                <a:solidFill>
                  <a:srgbClr val="F05768"/>
                </a:solidFill>
              </a:rPr>
              <a:t>Desired Scenario</a:t>
            </a:r>
            <a:endParaRPr lang="en" sz="4400" dirty="0">
              <a:solidFill>
                <a:srgbClr val="F057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24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665225" y="2018025"/>
            <a:ext cx="4927500" cy="1546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2F3848"/>
                </a:solidFill>
              </a:rPr>
              <a:t>2</a:t>
            </a:r>
            <a:r>
              <a:rPr lang="en" dirty="0" smtClean="0">
                <a:solidFill>
                  <a:srgbClr val="2F3848"/>
                </a:solidFill>
              </a:rPr>
              <a:t>.</a:t>
            </a:r>
            <a:endParaRPr lang="en" dirty="0">
              <a:solidFill>
                <a:srgbClr val="2F3848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RESEARCH METHODOLOGY</a:t>
            </a:r>
            <a:endParaRPr lang="en" dirty="0"/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854251" y="3922275"/>
            <a:ext cx="3815400" cy="124547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Let’s see what methods were employed in our research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755621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341199267"/>
              </p:ext>
            </p:extLst>
          </p:nvPr>
        </p:nvGraphicFramePr>
        <p:xfrm>
          <a:off x="193963" y="166255"/>
          <a:ext cx="8728363" cy="64562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145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0450" y="2790325"/>
            <a:ext cx="7523099" cy="17816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The choice of membership function is directed by available data and the application requirements.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665225" y="2018025"/>
            <a:ext cx="4927500" cy="1546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2F3848"/>
                </a:solidFill>
              </a:rPr>
              <a:t>3</a:t>
            </a:r>
            <a:r>
              <a:rPr lang="en" dirty="0" smtClean="0">
                <a:solidFill>
                  <a:srgbClr val="2F3848"/>
                </a:solidFill>
              </a:rPr>
              <a:t>.</a:t>
            </a:r>
            <a:endParaRPr lang="en" dirty="0">
              <a:solidFill>
                <a:srgbClr val="2F3848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PRELIMINARIES</a:t>
            </a:r>
            <a:endParaRPr lang="en" dirty="0"/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854251" y="3922275"/>
            <a:ext cx="4507458" cy="130088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Here we look at some preliminaries which are outlined in our paper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5663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ctrTitle" idx="4294967295"/>
          </p:nvPr>
        </p:nvSpPr>
        <p:spPr>
          <a:xfrm>
            <a:off x="685800" y="3101725"/>
            <a:ext cx="6731700" cy="154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 dirty="0" smtClean="0">
                <a:solidFill>
                  <a:srgbClr val="FFFFFF"/>
                </a:solidFill>
              </a:rPr>
              <a:t>“Snaky” Type-2</a:t>
            </a:r>
            <a:endParaRPr lang="en" sz="7200" dirty="0">
              <a:solidFill>
                <a:srgbClr val="FFFFFF"/>
              </a:solidFill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4294967295"/>
          </p:nvPr>
        </p:nvSpPr>
        <p:spPr>
          <a:xfrm>
            <a:off x="685800" y="4396350"/>
            <a:ext cx="6731700" cy="10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 smtClean="0"/>
              <a:t>A new type-2 membership function between interval T2 and general T2</a:t>
            </a:r>
            <a:endParaRPr lang="en" sz="3000" dirty="0"/>
          </a:p>
        </p:txBody>
      </p:sp>
      <p:sp>
        <p:nvSpPr>
          <p:cNvPr id="116" name="Shape 116"/>
          <p:cNvSpPr/>
          <p:nvPr/>
        </p:nvSpPr>
        <p:spPr>
          <a:xfrm>
            <a:off x="927337" y="935475"/>
            <a:ext cx="2399399" cy="1921199"/>
          </a:xfrm>
          <a:prstGeom prst="wedgeRectCallout">
            <a:avLst>
              <a:gd name="adj1" fmla="val -32904"/>
              <a:gd name="adj2" fmla="val 66457"/>
            </a:avLst>
          </a:prstGeom>
          <a:noFill/>
          <a:ln w="1524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" name="Shape 482"/>
          <p:cNvGrpSpPr/>
          <p:nvPr/>
        </p:nvGrpSpPr>
        <p:grpSpPr>
          <a:xfrm>
            <a:off x="1382889" y="1339127"/>
            <a:ext cx="1401875" cy="1071564"/>
            <a:chOff x="4610450" y="3703750"/>
            <a:chExt cx="453050" cy="332175"/>
          </a:xfrm>
        </p:grpSpPr>
        <p:sp>
          <p:nvSpPr>
            <p:cNvPr id="9" name="Shape 483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484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0" t="0" r="0" b="0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0994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70050" y="6090864"/>
            <a:ext cx="8403900" cy="518400"/>
          </a:xfrm>
        </p:spPr>
        <p:txBody>
          <a:bodyPr/>
          <a:lstStyle/>
          <a:p>
            <a:r>
              <a:rPr lang="en-US" sz="2000" dirty="0" smtClean="0"/>
              <a:t>How to obtain a “Snaky” type-2 membership function from a 1-D data</a:t>
            </a:r>
            <a:endParaRPr lang="en-US" sz="2000" dirty="0"/>
          </a:p>
        </p:txBody>
      </p:sp>
      <p:pic>
        <p:nvPicPr>
          <p:cNvPr id="4" name="snakey_anim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" y="338571"/>
            <a:ext cx="7620000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15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need for a “snaky” type-2 MF</a:t>
            </a:r>
            <a:endParaRPr lang="en-US" dirty="0"/>
          </a:p>
        </p:txBody>
      </p:sp>
      <p:sp>
        <p:nvSpPr>
          <p:cNvPr id="8" name="Shape 187"/>
          <p:cNvSpPr txBox="1">
            <a:spLocks/>
          </p:cNvSpPr>
          <p:nvPr/>
        </p:nvSpPr>
        <p:spPr>
          <a:xfrm>
            <a:off x="832475" y="5708073"/>
            <a:ext cx="7570307" cy="6175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" sz="3600" dirty="0" smtClean="0">
                <a:solidFill>
                  <a:srgbClr val="F05768"/>
                </a:solidFill>
              </a:rPr>
              <a:t>Need an MF to capture both!</a:t>
            </a:r>
            <a:endParaRPr lang="en" sz="3600" dirty="0">
              <a:solidFill>
                <a:srgbClr val="F05768"/>
              </a:solidFill>
            </a:endParaRPr>
          </a:p>
        </p:txBody>
      </p:sp>
      <p:graphicFrame>
        <p:nvGraphicFramePr>
          <p:cNvPr id="18" name="Diagram 17"/>
          <p:cNvGraphicFramePr/>
          <p:nvPr>
            <p:extLst>
              <p:ext uri="{D42A27DB-BD31-4B8C-83A1-F6EECF244321}">
                <p14:modId xmlns:p14="http://schemas.microsoft.com/office/powerpoint/2010/main" val="3742828446"/>
              </p:ext>
            </p:extLst>
          </p:nvPr>
        </p:nvGraphicFramePr>
        <p:xfrm>
          <a:off x="706583" y="1496291"/>
          <a:ext cx="7696200" cy="3964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234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hape 1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/>
          <p:nvPr/>
        </p:nvSpPr>
        <p:spPr>
          <a:xfrm>
            <a:off x="166255" y="163734"/>
            <a:ext cx="6594763" cy="2039140"/>
          </a:xfrm>
          <a:prstGeom prst="wedgeRectCallout">
            <a:avLst>
              <a:gd name="adj1" fmla="val 33489"/>
              <a:gd name="adj2" fmla="val 69190"/>
            </a:avLst>
          </a:prstGeom>
          <a:solidFill>
            <a:srgbClr val="2F3848">
              <a:alpha val="71540"/>
            </a:srgbClr>
          </a:solidFill>
          <a:ln w="1524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 smtClean="0">
                <a:solidFill>
                  <a:srgbClr val="FD8E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How to visualize data?</a:t>
            </a:r>
            <a:endParaRPr lang="en" sz="2400" b="1" dirty="0">
              <a:solidFill>
                <a:srgbClr val="FD8E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sz="2400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Here are some methods of representation.</a:t>
            </a:r>
            <a:endParaRPr lang="en" sz="2400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00486" y="6046021"/>
            <a:ext cx="61430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" sz="2400" i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 guess the appropriate membership function</a:t>
            </a:r>
            <a:endParaRPr lang="en" sz="2400" i="1" dirty="0">
              <a:solidFill>
                <a:schemeClr val="accent3">
                  <a:lumMod val="40000"/>
                  <a:lumOff val="60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15838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87"/>
          <p:cNvSpPr txBox="1">
            <a:spLocks/>
          </p:cNvSpPr>
          <p:nvPr/>
        </p:nvSpPr>
        <p:spPr>
          <a:xfrm>
            <a:off x="856966" y="568036"/>
            <a:ext cx="7570307" cy="6175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" sz="5400" dirty="0" smtClean="0">
                <a:solidFill>
                  <a:srgbClr val="F05768"/>
                </a:solidFill>
              </a:rPr>
              <a:t>GRAYSCALE ENTROPY</a:t>
            </a:r>
            <a:endParaRPr lang="en" sz="5400" dirty="0">
              <a:solidFill>
                <a:srgbClr val="F05768"/>
              </a:solidFill>
            </a:endParaRPr>
          </a:p>
        </p:txBody>
      </p:sp>
      <p:pic>
        <p:nvPicPr>
          <p:cNvPr id="2" name="grayscale_entropy_gaus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4829" y="1531936"/>
            <a:ext cx="6994580" cy="493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450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ctrTitle" idx="4294967295"/>
          </p:nvPr>
        </p:nvSpPr>
        <p:spPr>
          <a:xfrm>
            <a:off x="3260375" y="891925"/>
            <a:ext cx="4782900" cy="1046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 sz="6000"/>
              <a:t>Hello!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subTitle" idx="4294967295"/>
          </p:nvPr>
        </p:nvSpPr>
        <p:spPr>
          <a:xfrm>
            <a:off x="3260375" y="1802300"/>
            <a:ext cx="4782900" cy="10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 b="1" dirty="0">
                <a:solidFill>
                  <a:srgbClr val="F05768"/>
                </a:solidFill>
              </a:rPr>
              <a:t>I am </a:t>
            </a:r>
            <a:r>
              <a:rPr lang="en" sz="3600" b="1" dirty="0" smtClean="0">
                <a:solidFill>
                  <a:srgbClr val="F05768"/>
                </a:solidFill>
              </a:rPr>
              <a:t>Desh Raj</a:t>
            </a:r>
            <a:endParaRPr lang="en" sz="3600" b="1" dirty="0">
              <a:solidFill>
                <a:srgbClr val="F05768"/>
              </a:solidFill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4294967295"/>
          </p:nvPr>
        </p:nvSpPr>
        <p:spPr>
          <a:xfrm>
            <a:off x="3260375" y="3058900"/>
            <a:ext cx="4782900" cy="3281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 smtClean="0"/>
              <a:t>I’ll be talking about data, fuzzy membership functions, applications and everything in between!</a:t>
            </a:r>
            <a:endParaRPr lang="en" sz="2400" dirty="0"/>
          </a:p>
          <a:p>
            <a:pPr lvl="0" rtl="0">
              <a:spcBef>
                <a:spcPts val="0"/>
              </a:spcBef>
              <a:buNone/>
            </a:pPr>
            <a:endParaRPr sz="2400" dirty="0"/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You can find me </a:t>
            </a:r>
            <a:r>
              <a:rPr lang="en" sz="2400" dirty="0" smtClean="0"/>
              <a:t>at:</a:t>
            </a:r>
            <a:endParaRPr lang="en" sz="2400" dirty="0"/>
          </a:p>
          <a:p>
            <a:pPr lvl="0">
              <a:spcBef>
                <a:spcPts val="0"/>
              </a:spcBef>
              <a:buNone/>
            </a:pPr>
            <a:r>
              <a:rPr lang="en" sz="2400" dirty="0" smtClean="0"/>
              <a:t>r.desh26@gmail.com</a:t>
            </a:r>
            <a:endParaRPr lang="en" sz="2400" dirty="0"/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927" y="1074950"/>
            <a:ext cx="1404928" cy="1983950"/>
          </a:xfrm>
          <a:prstGeom prst="wedgeRectCallout">
            <a:avLst>
              <a:gd name="adj1" fmla="val 64804"/>
              <a:gd name="adj2" fmla="val -33464"/>
            </a:avLst>
          </a:prstGeom>
          <a:noFill/>
          <a:ln w="1143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7"/>
          <p:cNvSpPr txBox="1">
            <a:spLocks/>
          </p:cNvSpPr>
          <p:nvPr/>
        </p:nvSpPr>
        <p:spPr>
          <a:xfrm>
            <a:off x="856966" y="568036"/>
            <a:ext cx="7570307" cy="6175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" sz="5400" dirty="0" smtClean="0">
                <a:solidFill>
                  <a:srgbClr val="F05768"/>
                </a:solidFill>
              </a:rPr>
              <a:t>GRAYSCALE ENTROPY</a:t>
            </a:r>
            <a:endParaRPr lang="en" sz="5400" dirty="0">
              <a:solidFill>
                <a:srgbClr val="F05768"/>
              </a:solidFill>
            </a:endParaRPr>
          </a:p>
        </p:txBody>
      </p:sp>
      <p:pic>
        <p:nvPicPr>
          <p:cNvPr id="3" name="grayscale_entropy_pyrami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9554" y="1523999"/>
            <a:ext cx="7045130" cy="496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1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87"/>
          <p:cNvSpPr txBox="1">
            <a:spLocks/>
          </p:cNvSpPr>
          <p:nvPr/>
        </p:nvSpPr>
        <p:spPr>
          <a:xfrm>
            <a:off x="193964" y="568036"/>
            <a:ext cx="8742218" cy="6175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" sz="4800" dirty="0" smtClean="0">
                <a:solidFill>
                  <a:srgbClr val="F05768"/>
                </a:solidFill>
              </a:rPr>
              <a:t>PRIMARY MEMBERSHIP DRILL</a:t>
            </a:r>
            <a:endParaRPr lang="en" sz="4800" dirty="0">
              <a:solidFill>
                <a:srgbClr val="F05768"/>
              </a:solidFill>
            </a:endParaRPr>
          </a:p>
        </p:txBody>
      </p:sp>
      <p:pic>
        <p:nvPicPr>
          <p:cNvPr id="2" name="pmdri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0571" y="1550467"/>
            <a:ext cx="6929004" cy="488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459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665225" y="2018025"/>
            <a:ext cx="4927500" cy="1546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2F3848"/>
                </a:solidFill>
              </a:rPr>
              <a:t>4</a:t>
            </a:r>
            <a:r>
              <a:rPr lang="en" dirty="0" smtClean="0">
                <a:solidFill>
                  <a:srgbClr val="2F3848"/>
                </a:solidFill>
              </a:rPr>
              <a:t>.</a:t>
            </a:r>
            <a:endParaRPr lang="en" dirty="0">
              <a:solidFill>
                <a:srgbClr val="2F3848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PROPOSED ALGORITHM</a:t>
            </a:r>
            <a:endParaRPr lang="en" dirty="0"/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854251" y="3922275"/>
            <a:ext cx="3815400" cy="128703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Let’s look at our proposed iterative algorithm to identify an appropriate MF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23403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437457972"/>
              </p:ext>
            </p:extLst>
          </p:nvPr>
        </p:nvGraphicFramePr>
        <p:xfrm>
          <a:off x="207818" y="166255"/>
          <a:ext cx="8756073" cy="6511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 7"/>
          <p:cNvSpPr/>
          <p:nvPr/>
        </p:nvSpPr>
        <p:spPr>
          <a:xfrm>
            <a:off x="2515192" y="6046021"/>
            <a:ext cx="41136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" sz="2400" i="1" dirty="0" smtClean="0">
                <a:solidFill>
                  <a:schemeClr val="accent3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 provide proof of correctness</a:t>
            </a:r>
            <a:endParaRPr lang="en" sz="2400" i="1" dirty="0">
              <a:solidFill>
                <a:schemeClr val="accent3">
                  <a:lumMod val="50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77399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3237" y="3162396"/>
            <a:ext cx="1080654" cy="59574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5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Original Data Set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621" y="246260"/>
            <a:ext cx="1407014" cy="10050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621" y="1576199"/>
            <a:ext cx="1407014" cy="105663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281" y="2957764"/>
            <a:ext cx="1408354" cy="10050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281" y="5617642"/>
            <a:ext cx="1408354" cy="10050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281" y="4287703"/>
            <a:ext cx="1408354" cy="100501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Straight Arrow Connector 8"/>
          <p:cNvCxnSpPr>
            <a:stCxn id="2" idx="3"/>
            <a:endCxn id="3" idx="1"/>
          </p:cNvCxnSpPr>
          <p:nvPr/>
        </p:nvCxnSpPr>
        <p:spPr>
          <a:xfrm flipV="1">
            <a:off x="1343891" y="748765"/>
            <a:ext cx="1073730" cy="2711504"/>
          </a:xfrm>
          <a:prstGeom prst="bentConnector3">
            <a:avLst>
              <a:gd name="adj1" fmla="val 8096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2" idx="3"/>
            <a:endCxn id="4" idx="1"/>
          </p:cNvCxnSpPr>
          <p:nvPr/>
        </p:nvCxnSpPr>
        <p:spPr>
          <a:xfrm flipV="1">
            <a:off x="1343891" y="2104517"/>
            <a:ext cx="1073730" cy="1355752"/>
          </a:xfrm>
          <a:prstGeom prst="bentConnector3">
            <a:avLst>
              <a:gd name="adj1" fmla="val 8096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0"/>
          <p:cNvCxnSpPr>
            <a:stCxn id="2" idx="3"/>
            <a:endCxn id="5" idx="1"/>
          </p:cNvCxnSpPr>
          <p:nvPr/>
        </p:nvCxnSpPr>
        <p:spPr>
          <a:xfrm>
            <a:off x="1343891" y="3460269"/>
            <a:ext cx="1072390" cy="12700"/>
          </a:xfrm>
          <a:prstGeom prst="bentConnector3">
            <a:avLst>
              <a:gd name="adj1" fmla="val 8229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0"/>
          <p:cNvCxnSpPr>
            <a:stCxn id="2" idx="3"/>
            <a:endCxn id="7" idx="1"/>
          </p:cNvCxnSpPr>
          <p:nvPr/>
        </p:nvCxnSpPr>
        <p:spPr>
          <a:xfrm>
            <a:off x="1343891" y="3460269"/>
            <a:ext cx="1072390" cy="1329939"/>
          </a:xfrm>
          <a:prstGeom prst="bentConnector3">
            <a:avLst>
              <a:gd name="adj1" fmla="val 8100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0"/>
          <p:cNvCxnSpPr>
            <a:stCxn id="2" idx="3"/>
            <a:endCxn id="6" idx="1"/>
          </p:cNvCxnSpPr>
          <p:nvPr/>
        </p:nvCxnSpPr>
        <p:spPr>
          <a:xfrm>
            <a:off x="1343891" y="3460269"/>
            <a:ext cx="1072390" cy="2659878"/>
          </a:xfrm>
          <a:prstGeom prst="bentConnector3">
            <a:avLst>
              <a:gd name="adj1" fmla="val 8100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264103" y="2852183"/>
            <a:ext cx="96051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/>
              <a:t>Membership</a:t>
            </a:r>
          </a:p>
          <a:p>
            <a:pPr algn="ctr"/>
            <a:r>
              <a:rPr lang="en-US" sz="1100" dirty="0" smtClean="0"/>
              <a:t>Function </a:t>
            </a:r>
          </a:p>
          <a:p>
            <a:pPr algn="ctr"/>
            <a:r>
              <a:rPr lang="en-US" sz="1100" dirty="0" smtClean="0"/>
              <a:t>Generation</a:t>
            </a:r>
            <a:endParaRPr lang="en-US" sz="1100" dirty="0"/>
          </a:p>
        </p:txBody>
      </p:sp>
      <p:sp>
        <p:nvSpPr>
          <p:cNvPr id="31" name="Rectangle 30"/>
          <p:cNvSpPr/>
          <p:nvPr/>
        </p:nvSpPr>
        <p:spPr>
          <a:xfrm>
            <a:off x="5015346" y="246260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C</a:t>
            </a:r>
            <a:r>
              <a:rPr lang="en-US" i="1" baseline="-25000" dirty="0" smtClean="0"/>
              <a:t>i</a:t>
            </a:r>
            <a:endParaRPr lang="en-US" i="1" baseline="-25000" dirty="0"/>
          </a:p>
        </p:txBody>
      </p:sp>
      <p:sp>
        <p:nvSpPr>
          <p:cNvPr id="32" name="Rectangle 31"/>
          <p:cNvSpPr/>
          <p:nvPr/>
        </p:nvSpPr>
        <p:spPr>
          <a:xfrm>
            <a:off x="5015346" y="843180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C</a:t>
            </a:r>
            <a:r>
              <a:rPr lang="en-US" i="1" baseline="-25000" dirty="0"/>
              <a:t>j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015346" y="1576199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T1</a:t>
            </a:r>
            <a:r>
              <a:rPr lang="en-US" i="1" baseline="-25000" dirty="0" smtClean="0"/>
              <a:t>i</a:t>
            </a:r>
            <a:endParaRPr lang="en-US" i="1" baseline="-25000" dirty="0"/>
          </a:p>
        </p:txBody>
      </p:sp>
      <p:sp>
        <p:nvSpPr>
          <p:cNvPr id="34" name="Rectangle 33"/>
          <p:cNvSpPr/>
          <p:nvPr/>
        </p:nvSpPr>
        <p:spPr>
          <a:xfrm>
            <a:off x="5015346" y="2173119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T1</a:t>
            </a:r>
            <a:r>
              <a:rPr lang="en-US" i="1" baseline="-25000" dirty="0" smtClean="0"/>
              <a:t>j</a:t>
            </a:r>
            <a:endParaRPr lang="en-US" i="1" baseline="-25000" dirty="0"/>
          </a:p>
        </p:txBody>
      </p:sp>
      <p:sp>
        <p:nvSpPr>
          <p:cNvPr id="35" name="Rectangle 34"/>
          <p:cNvSpPr/>
          <p:nvPr/>
        </p:nvSpPr>
        <p:spPr>
          <a:xfrm>
            <a:off x="5015346" y="2957764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IT2</a:t>
            </a:r>
            <a:r>
              <a:rPr lang="en-US" i="1" baseline="-25000" dirty="0" smtClean="0"/>
              <a:t>i</a:t>
            </a:r>
            <a:endParaRPr lang="en-US" i="1" baseline="-25000" dirty="0"/>
          </a:p>
        </p:txBody>
      </p:sp>
      <p:sp>
        <p:nvSpPr>
          <p:cNvPr id="36" name="Rectangle 35"/>
          <p:cNvSpPr/>
          <p:nvPr/>
        </p:nvSpPr>
        <p:spPr>
          <a:xfrm>
            <a:off x="5015346" y="3554684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IT2</a:t>
            </a:r>
            <a:r>
              <a:rPr lang="en-US" i="1" baseline="-25000" dirty="0" smtClean="0"/>
              <a:t>j</a:t>
            </a:r>
            <a:endParaRPr lang="en-US" i="1" baseline="-25000" dirty="0"/>
          </a:p>
        </p:txBody>
      </p:sp>
      <p:sp>
        <p:nvSpPr>
          <p:cNvPr id="37" name="Rectangle 36"/>
          <p:cNvSpPr/>
          <p:nvPr/>
        </p:nvSpPr>
        <p:spPr>
          <a:xfrm>
            <a:off x="5015346" y="4287703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SGT2</a:t>
            </a:r>
            <a:r>
              <a:rPr lang="en-US" i="1" baseline="-25000" dirty="0" smtClean="0"/>
              <a:t>i</a:t>
            </a:r>
            <a:endParaRPr lang="en-US" i="1" baseline="-25000" dirty="0"/>
          </a:p>
        </p:txBody>
      </p:sp>
      <p:sp>
        <p:nvSpPr>
          <p:cNvPr id="38" name="Rectangle 37"/>
          <p:cNvSpPr/>
          <p:nvPr/>
        </p:nvSpPr>
        <p:spPr>
          <a:xfrm>
            <a:off x="5015346" y="4884623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SGT2</a:t>
            </a:r>
            <a:r>
              <a:rPr lang="en-US" i="1" baseline="-25000" dirty="0" smtClean="0"/>
              <a:t>j</a:t>
            </a:r>
            <a:endParaRPr lang="en-US" i="1" baseline="-25000" dirty="0"/>
          </a:p>
        </p:txBody>
      </p:sp>
      <p:sp>
        <p:nvSpPr>
          <p:cNvPr id="39" name="Rectangle 38"/>
          <p:cNvSpPr/>
          <p:nvPr/>
        </p:nvSpPr>
        <p:spPr>
          <a:xfrm>
            <a:off x="5015346" y="5617642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AGT2</a:t>
            </a:r>
            <a:r>
              <a:rPr lang="en-US" i="1" baseline="-25000" dirty="0" smtClean="0"/>
              <a:t>i</a:t>
            </a:r>
            <a:endParaRPr lang="en-US" i="1" baseline="-25000" dirty="0"/>
          </a:p>
        </p:txBody>
      </p:sp>
      <p:sp>
        <p:nvSpPr>
          <p:cNvPr id="40" name="Rectangle 39"/>
          <p:cNvSpPr/>
          <p:nvPr/>
        </p:nvSpPr>
        <p:spPr>
          <a:xfrm>
            <a:off x="5015346" y="6214562"/>
            <a:ext cx="1496290" cy="40809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97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Set AGT2</a:t>
            </a:r>
            <a:r>
              <a:rPr lang="en-US" i="1" baseline="-25000" dirty="0" smtClean="0"/>
              <a:t>j</a:t>
            </a:r>
            <a:endParaRPr lang="en-US" i="1" baseline="-25000" dirty="0"/>
          </a:p>
        </p:txBody>
      </p:sp>
      <p:cxnSp>
        <p:nvCxnSpPr>
          <p:cNvPr id="42" name="Straight Arrow Connector 41"/>
          <p:cNvCxnSpPr>
            <a:stCxn id="3" idx="3"/>
            <a:endCxn id="31" idx="1"/>
          </p:cNvCxnSpPr>
          <p:nvPr/>
        </p:nvCxnSpPr>
        <p:spPr>
          <a:xfrm flipV="1">
            <a:off x="3824635" y="450305"/>
            <a:ext cx="1190711" cy="298460"/>
          </a:xfrm>
          <a:prstGeom prst="bentConnector3">
            <a:avLst>
              <a:gd name="adj1" fmla="val 1276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1"/>
          <p:cNvCxnSpPr>
            <a:stCxn id="3" idx="3"/>
            <a:endCxn id="32" idx="1"/>
          </p:cNvCxnSpPr>
          <p:nvPr/>
        </p:nvCxnSpPr>
        <p:spPr>
          <a:xfrm>
            <a:off x="3824635" y="748765"/>
            <a:ext cx="1190711" cy="298460"/>
          </a:xfrm>
          <a:prstGeom prst="bentConnector3">
            <a:avLst>
              <a:gd name="adj1" fmla="val 1276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1"/>
          <p:cNvCxnSpPr>
            <a:stCxn id="4" idx="3"/>
            <a:endCxn id="33" idx="1"/>
          </p:cNvCxnSpPr>
          <p:nvPr/>
        </p:nvCxnSpPr>
        <p:spPr>
          <a:xfrm flipV="1">
            <a:off x="3824635" y="1780244"/>
            <a:ext cx="1190711" cy="324273"/>
          </a:xfrm>
          <a:prstGeom prst="bentConnector3">
            <a:avLst>
              <a:gd name="adj1" fmla="val 1276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1"/>
          <p:cNvCxnSpPr>
            <a:stCxn id="4" idx="3"/>
            <a:endCxn id="34" idx="1"/>
          </p:cNvCxnSpPr>
          <p:nvPr/>
        </p:nvCxnSpPr>
        <p:spPr>
          <a:xfrm>
            <a:off x="3824635" y="2104517"/>
            <a:ext cx="1190711" cy="272647"/>
          </a:xfrm>
          <a:prstGeom prst="bentConnector3">
            <a:avLst>
              <a:gd name="adj1" fmla="val 1276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1"/>
          <p:cNvCxnSpPr>
            <a:stCxn id="5" idx="3"/>
            <a:endCxn id="35" idx="1"/>
          </p:cNvCxnSpPr>
          <p:nvPr/>
        </p:nvCxnSpPr>
        <p:spPr>
          <a:xfrm flipV="1">
            <a:off x="3824635" y="3161809"/>
            <a:ext cx="1190711" cy="298460"/>
          </a:xfrm>
          <a:prstGeom prst="bentConnector3">
            <a:avLst>
              <a:gd name="adj1" fmla="val 1393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1"/>
          <p:cNvCxnSpPr>
            <a:stCxn id="5" idx="3"/>
            <a:endCxn id="36" idx="1"/>
          </p:cNvCxnSpPr>
          <p:nvPr/>
        </p:nvCxnSpPr>
        <p:spPr>
          <a:xfrm>
            <a:off x="3824635" y="3460269"/>
            <a:ext cx="1190711" cy="298460"/>
          </a:xfrm>
          <a:prstGeom prst="bentConnector3">
            <a:avLst>
              <a:gd name="adj1" fmla="val 1393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1"/>
          <p:cNvCxnSpPr>
            <a:stCxn id="7" idx="3"/>
            <a:endCxn id="37" idx="1"/>
          </p:cNvCxnSpPr>
          <p:nvPr/>
        </p:nvCxnSpPr>
        <p:spPr>
          <a:xfrm flipV="1">
            <a:off x="3824635" y="4491748"/>
            <a:ext cx="1190711" cy="298460"/>
          </a:xfrm>
          <a:prstGeom prst="bentConnector3">
            <a:avLst>
              <a:gd name="adj1" fmla="val 1160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41"/>
          <p:cNvCxnSpPr>
            <a:stCxn id="7" idx="3"/>
            <a:endCxn id="38" idx="1"/>
          </p:cNvCxnSpPr>
          <p:nvPr/>
        </p:nvCxnSpPr>
        <p:spPr>
          <a:xfrm>
            <a:off x="3824635" y="4790208"/>
            <a:ext cx="1190711" cy="298460"/>
          </a:xfrm>
          <a:prstGeom prst="bentConnector3">
            <a:avLst>
              <a:gd name="adj1" fmla="val 1160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41"/>
          <p:cNvCxnSpPr>
            <a:stCxn id="6" idx="3"/>
            <a:endCxn id="39" idx="1"/>
          </p:cNvCxnSpPr>
          <p:nvPr/>
        </p:nvCxnSpPr>
        <p:spPr>
          <a:xfrm flipV="1">
            <a:off x="3824635" y="5821687"/>
            <a:ext cx="1190711" cy="298460"/>
          </a:xfrm>
          <a:prstGeom prst="bentConnector3">
            <a:avLst>
              <a:gd name="adj1" fmla="val 1160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41"/>
          <p:cNvCxnSpPr>
            <a:stCxn id="6" idx="3"/>
            <a:endCxn id="40" idx="1"/>
          </p:cNvCxnSpPr>
          <p:nvPr/>
        </p:nvCxnSpPr>
        <p:spPr>
          <a:xfrm>
            <a:off x="3824635" y="6120147"/>
            <a:ext cx="1190711" cy="298460"/>
          </a:xfrm>
          <a:prstGeom prst="bentConnector3">
            <a:avLst>
              <a:gd name="adj1" fmla="val 1160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3928542" y="219791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 err="1" smtClean="0">
                <a:latin typeface="Arial Narrow" panose="020B0606020202030204" pitchFamily="34" charset="0"/>
              </a:rPr>
              <a:t>i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928540" y="774578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>
                <a:latin typeface="Arial Narrow" panose="020B0606020202030204" pitchFamily="34" charset="0"/>
              </a:rPr>
              <a:t>j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928542" y="1534626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 err="1" smtClean="0">
                <a:latin typeface="Arial Narrow" panose="020B0606020202030204" pitchFamily="34" charset="0"/>
              </a:rPr>
              <a:t>i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928540" y="2089413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>
                <a:latin typeface="Arial Narrow" panose="020B0606020202030204" pitchFamily="34" charset="0"/>
              </a:rPr>
              <a:t>j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928542" y="2932029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 err="1" smtClean="0">
                <a:latin typeface="Arial Narrow" panose="020B0606020202030204" pitchFamily="34" charset="0"/>
              </a:rPr>
              <a:t>i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3928540" y="3486816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>
                <a:latin typeface="Arial Narrow" panose="020B0606020202030204" pitchFamily="34" charset="0"/>
              </a:rPr>
              <a:t>j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3900840" y="4263175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 err="1" smtClean="0">
                <a:latin typeface="Arial Narrow" panose="020B0606020202030204" pitchFamily="34" charset="0"/>
              </a:rPr>
              <a:t>i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3900838" y="4817962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>
                <a:latin typeface="Arial Narrow" panose="020B0606020202030204" pitchFamily="34" charset="0"/>
              </a:rPr>
              <a:t>j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900840" y="5578177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 err="1" smtClean="0">
                <a:latin typeface="Arial Narrow" panose="020B0606020202030204" pitchFamily="34" charset="0"/>
              </a:rPr>
              <a:t>i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3900838" y="6132964"/>
            <a:ext cx="11006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Arial Narrow" panose="020B0606020202030204" pitchFamily="34" charset="0"/>
              </a:rPr>
              <a:t>Data Generation </a:t>
            </a:r>
            <a:r>
              <a:rPr lang="en-US" sz="1100" i="1" dirty="0">
                <a:latin typeface="Arial Narrow" panose="020B0606020202030204" pitchFamily="34" charset="0"/>
              </a:rPr>
              <a:t>j</a:t>
            </a:r>
            <a:endParaRPr lang="en-US" sz="1100" dirty="0">
              <a:latin typeface="Arial Narrow" panose="020B0606020202030204" pitchFamily="34" charset="0"/>
            </a:endParaRPr>
          </a:p>
        </p:txBody>
      </p:sp>
      <p:sp>
        <p:nvSpPr>
          <p:cNvPr id="91" name="Right Brace 90"/>
          <p:cNvSpPr/>
          <p:nvPr/>
        </p:nvSpPr>
        <p:spPr>
          <a:xfrm>
            <a:off x="6511636" y="219791"/>
            <a:ext cx="263236" cy="116757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ight Brace 91"/>
          <p:cNvSpPr/>
          <p:nvPr/>
        </p:nvSpPr>
        <p:spPr>
          <a:xfrm>
            <a:off x="6511636" y="1505624"/>
            <a:ext cx="263236" cy="116757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ight Brace 92"/>
          <p:cNvSpPr/>
          <p:nvPr/>
        </p:nvSpPr>
        <p:spPr>
          <a:xfrm>
            <a:off x="6511636" y="2838328"/>
            <a:ext cx="263236" cy="116757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ight Brace 93"/>
          <p:cNvSpPr/>
          <p:nvPr/>
        </p:nvSpPr>
        <p:spPr>
          <a:xfrm>
            <a:off x="6511636" y="4171032"/>
            <a:ext cx="263236" cy="116757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ight Brace 94"/>
          <p:cNvSpPr/>
          <p:nvPr/>
        </p:nvSpPr>
        <p:spPr>
          <a:xfrm>
            <a:off x="6511636" y="5536358"/>
            <a:ext cx="263236" cy="116757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7162020" y="3124244"/>
            <a:ext cx="1080654" cy="59574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5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Original Data Set</a:t>
            </a:r>
            <a:endParaRPr lang="en-US" dirty="0"/>
          </a:p>
        </p:txBody>
      </p:sp>
      <p:cxnSp>
        <p:nvCxnSpPr>
          <p:cNvPr id="98" name="Straight Arrow Connector 97"/>
          <p:cNvCxnSpPr>
            <a:stCxn id="91" idx="1"/>
            <a:endCxn id="96" idx="1"/>
          </p:cNvCxnSpPr>
          <p:nvPr/>
        </p:nvCxnSpPr>
        <p:spPr>
          <a:xfrm rot="10800000" flipH="1" flipV="1">
            <a:off x="6774872" y="803579"/>
            <a:ext cx="387148" cy="2618537"/>
          </a:xfrm>
          <a:prstGeom prst="bentConnector3">
            <a:avLst>
              <a:gd name="adj1" fmla="val 48311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97"/>
          <p:cNvCxnSpPr>
            <a:stCxn id="92" idx="1"/>
            <a:endCxn id="96" idx="1"/>
          </p:cNvCxnSpPr>
          <p:nvPr/>
        </p:nvCxnSpPr>
        <p:spPr>
          <a:xfrm rot="10800000" flipH="1" flipV="1">
            <a:off x="6774872" y="2089413"/>
            <a:ext cx="387148" cy="1332704"/>
          </a:xfrm>
          <a:prstGeom prst="bentConnector3">
            <a:avLst>
              <a:gd name="adj1" fmla="val 48311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97"/>
          <p:cNvCxnSpPr>
            <a:stCxn id="95" idx="1"/>
            <a:endCxn id="96" idx="1"/>
          </p:cNvCxnSpPr>
          <p:nvPr/>
        </p:nvCxnSpPr>
        <p:spPr>
          <a:xfrm rot="10800000" flipH="1">
            <a:off x="6774872" y="3422117"/>
            <a:ext cx="387148" cy="2698030"/>
          </a:xfrm>
          <a:prstGeom prst="bentConnector3">
            <a:avLst>
              <a:gd name="adj1" fmla="val 48311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97"/>
          <p:cNvCxnSpPr>
            <a:stCxn id="94" idx="1"/>
            <a:endCxn id="96" idx="1"/>
          </p:cNvCxnSpPr>
          <p:nvPr/>
        </p:nvCxnSpPr>
        <p:spPr>
          <a:xfrm rot="10800000" flipH="1">
            <a:off x="6774872" y="3422117"/>
            <a:ext cx="387148" cy="1332704"/>
          </a:xfrm>
          <a:prstGeom prst="bentConnector3">
            <a:avLst>
              <a:gd name="adj1" fmla="val 48311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>
            <a:stCxn id="93" idx="1"/>
            <a:endCxn id="96" idx="1"/>
          </p:cNvCxnSpPr>
          <p:nvPr/>
        </p:nvCxnSpPr>
        <p:spPr>
          <a:xfrm>
            <a:off x="6774872" y="3422117"/>
            <a:ext cx="38714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>
            <a:stCxn id="96" idx="3"/>
            <a:endCxn id="139" idx="0"/>
          </p:cNvCxnSpPr>
          <p:nvPr/>
        </p:nvCxnSpPr>
        <p:spPr>
          <a:xfrm flipV="1">
            <a:off x="8242674" y="3422116"/>
            <a:ext cx="34098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 rot="16200000">
            <a:off x="8176814" y="3222061"/>
            <a:ext cx="1213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RESULT</a:t>
            </a:r>
            <a:endParaRPr lang="en-US" sz="2000" b="1" dirty="0"/>
          </a:p>
        </p:txBody>
      </p:sp>
      <p:sp>
        <p:nvSpPr>
          <p:cNvPr id="141" name="TextBox 140"/>
          <p:cNvSpPr txBox="1"/>
          <p:nvPr/>
        </p:nvSpPr>
        <p:spPr>
          <a:xfrm>
            <a:off x="2570797" y="1242565"/>
            <a:ext cx="1100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+mn-lt"/>
              </a:rPr>
              <a:t>Crisp MF</a:t>
            </a:r>
            <a:endParaRPr lang="en-US" sz="1200" dirty="0">
              <a:latin typeface="+mn-lt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2570797" y="2632835"/>
            <a:ext cx="1100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+mn-lt"/>
              </a:rPr>
              <a:t>T1 FMF</a:t>
            </a:r>
            <a:endParaRPr lang="en-US" sz="1200" dirty="0">
              <a:latin typeface="+mn-lt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2570797" y="3949969"/>
            <a:ext cx="1100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+mn-lt"/>
              </a:rPr>
              <a:t>IT2 FMF</a:t>
            </a:r>
            <a:endParaRPr lang="en-US" sz="1200" dirty="0">
              <a:latin typeface="+mn-lt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2570797" y="5292713"/>
            <a:ext cx="1100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+mn-lt"/>
              </a:rPr>
              <a:t>SGT2 FMF</a:t>
            </a:r>
            <a:endParaRPr lang="en-US" sz="1200" dirty="0">
              <a:latin typeface="+mn-lt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2570127" y="6622652"/>
            <a:ext cx="1100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+mn-lt"/>
              </a:rPr>
              <a:t>A</a:t>
            </a:r>
            <a:r>
              <a:rPr lang="en-US" sz="1200" dirty="0" smtClean="0">
                <a:latin typeface="+mn-lt"/>
              </a:rPr>
              <a:t>GT2 FMF</a:t>
            </a:r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65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4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0" dur="3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3" dur="3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6" dur="3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9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2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5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8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1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4" dur="3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7" dur="3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0" dur="3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3" dur="3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6" dur="3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1" dur="3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4" dur="3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7" dur="3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0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3" dur="3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6" dur="3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9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82" dur="3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85" dur="3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88" dur="3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91" dur="3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94" dur="3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97" dur="3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0" dur="3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3" dur="3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6" dur="3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9" dur="3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2" dur="3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5" dur="3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8" dur="3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1" dur="3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4" dur="3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7" dur="3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0" dur="3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3" dur="3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6" dur="3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9" dur="3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42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45" dur="3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48" dur="3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3" dur="3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6" dur="3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9" dur="3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2" dur="3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5" dur="3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8" dur="3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1" dur="3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4" dur="3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7" dur="3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0" dur="3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3" dur="3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6" dur="3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9" dur="3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81" grpId="0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139" grpId="0"/>
      <p:bldP spid="141" grpId="0"/>
      <p:bldP spid="142" grpId="0"/>
      <p:bldP spid="143" grpId="0"/>
      <p:bldP spid="144" grpId="0"/>
      <p:bldP spid="14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ctrTitle" idx="4294967295"/>
          </p:nvPr>
        </p:nvSpPr>
        <p:spPr>
          <a:xfrm>
            <a:off x="685800" y="3101725"/>
            <a:ext cx="7031182" cy="154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 dirty="0" smtClean="0">
                <a:solidFill>
                  <a:srgbClr val="FFFFFF"/>
                </a:solidFill>
              </a:rPr>
              <a:t>Wilcoxon’s Tests</a:t>
            </a:r>
            <a:endParaRPr lang="en" sz="7200" dirty="0">
              <a:solidFill>
                <a:srgbClr val="FFFFFF"/>
              </a:solidFill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4294967295"/>
          </p:nvPr>
        </p:nvSpPr>
        <p:spPr>
          <a:xfrm>
            <a:off x="685800" y="4396350"/>
            <a:ext cx="7142018" cy="10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 smtClean="0"/>
              <a:t>For similarity analysis of non-parametrized data sets</a:t>
            </a:r>
            <a:endParaRPr lang="en" sz="3000" dirty="0"/>
          </a:p>
        </p:txBody>
      </p:sp>
      <p:sp>
        <p:nvSpPr>
          <p:cNvPr id="116" name="Shape 116"/>
          <p:cNvSpPr/>
          <p:nvPr/>
        </p:nvSpPr>
        <p:spPr>
          <a:xfrm>
            <a:off x="927337" y="935475"/>
            <a:ext cx="2399399" cy="1921199"/>
          </a:xfrm>
          <a:prstGeom prst="wedgeRectCallout">
            <a:avLst>
              <a:gd name="adj1" fmla="val -32904"/>
              <a:gd name="adj2" fmla="val 66457"/>
            </a:avLst>
          </a:prstGeom>
          <a:noFill/>
          <a:ln w="1524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476"/>
          <p:cNvGrpSpPr/>
          <p:nvPr/>
        </p:nvGrpSpPr>
        <p:grpSpPr>
          <a:xfrm>
            <a:off x="1470525" y="1352981"/>
            <a:ext cx="1369657" cy="1154691"/>
            <a:chOff x="3936375" y="3703750"/>
            <a:chExt cx="453050" cy="332175"/>
          </a:xfrm>
        </p:grpSpPr>
        <p:sp>
          <p:nvSpPr>
            <p:cNvPr id="12" name="Shape 477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478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47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480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481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4855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9"/>
          <p:cNvSpPr txBox="1">
            <a:spLocks/>
          </p:cNvSpPr>
          <p:nvPr/>
        </p:nvSpPr>
        <p:spPr>
          <a:xfrm>
            <a:off x="346360" y="711815"/>
            <a:ext cx="8354291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" sz="7200" dirty="0" smtClean="0">
                <a:solidFill>
                  <a:srgbClr val="FFFFFF"/>
                </a:solidFill>
              </a:rPr>
              <a:t>Signed-rank test</a:t>
            </a:r>
            <a:endParaRPr lang="en" sz="7200" dirty="0">
              <a:solidFill>
                <a:srgbClr val="FFFFFF"/>
              </a:solidFill>
            </a:endParaRPr>
          </a:p>
        </p:txBody>
      </p:sp>
      <p:sp>
        <p:nvSpPr>
          <p:cNvPr id="3" name="Shape 179"/>
          <p:cNvSpPr txBox="1">
            <a:spLocks/>
          </p:cNvSpPr>
          <p:nvPr/>
        </p:nvSpPr>
        <p:spPr>
          <a:xfrm>
            <a:off x="346360" y="3339489"/>
            <a:ext cx="8354291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" sz="7200" dirty="0" smtClean="0">
                <a:solidFill>
                  <a:srgbClr val="FFFFFF"/>
                </a:solidFill>
              </a:rPr>
              <a:t>Rank-sum test</a:t>
            </a:r>
            <a:endParaRPr lang="en" sz="7200" dirty="0">
              <a:solidFill>
                <a:srgbClr val="FFFFFF"/>
              </a:solidFill>
            </a:endParaRPr>
          </a:p>
        </p:txBody>
      </p:sp>
      <p:sp>
        <p:nvSpPr>
          <p:cNvPr id="4" name="Shape 115"/>
          <p:cNvSpPr txBox="1">
            <a:spLocks/>
          </p:cNvSpPr>
          <p:nvPr/>
        </p:nvSpPr>
        <p:spPr>
          <a:xfrm>
            <a:off x="2008905" y="2140429"/>
            <a:ext cx="5029200" cy="7967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3000" dirty="0" smtClean="0">
                <a:solidFill>
                  <a:schemeClr val="bg1">
                    <a:lumMod val="85000"/>
                  </a:schemeClr>
                </a:solidFill>
              </a:rPr>
              <a:t>Used when the data is paired</a:t>
            </a:r>
            <a:endParaRPr lang="en" sz="3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Shape 115"/>
          <p:cNvSpPr txBox="1">
            <a:spLocks/>
          </p:cNvSpPr>
          <p:nvPr/>
        </p:nvSpPr>
        <p:spPr>
          <a:xfrm>
            <a:off x="1773382" y="4667731"/>
            <a:ext cx="5430981" cy="7967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3000" dirty="0" smtClean="0">
                <a:solidFill>
                  <a:schemeClr val="bg1">
                    <a:lumMod val="85000"/>
                  </a:schemeClr>
                </a:solidFill>
              </a:rPr>
              <a:t>Used when the data is not paired</a:t>
            </a:r>
            <a:endParaRPr lang="en" sz="3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063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smtClean="0"/>
              <a:t>Using the iterative algorithm to measure the similarity of various MFs on the Iris data</a:t>
            </a:r>
            <a:endParaRPr lang="en-US" sz="1600" dirty="0"/>
          </a:p>
        </p:txBody>
      </p:sp>
      <p:sp>
        <p:nvSpPr>
          <p:cNvPr id="4" name="Shape 185"/>
          <p:cNvSpPr txBox="1">
            <a:spLocks/>
          </p:cNvSpPr>
          <p:nvPr/>
        </p:nvSpPr>
        <p:spPr>
          <a:xfrm>
            <a:off x="685800" y="3635165"/>
            <a:ext cx="7772400" cy="119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" sz="6600" dirty="0" smtClean="0">
                <a:solidFill>
                  <a:srgbClr val="F05768"/>
                </a:solidFill>
              </a:rPr>
              <a:t>102 times</a:t>
            </a:r>
            <a:endParaRPr lang="en" sz="6600" dirty="0">
              <a:solidFill>
                <a:srgbClr val="F05768"/>
              </a:solidFill>
            </a:endParaRPr>
          </a:p>
        </p:txBody>
      </p:sp>
      <p:sp>
        <p:nvSpPr>
          <p:cNvPr id="5" name="Shape 186"/>
          <p:cNvSpPr txBox="1">
            <a:spLocks/>
          </p:cNvSpPr>
          <p:nvPr/>
        </p:nvSpPr>
        <p:spPr>
          <a:xfrm>
            <a:off x="685800" y="4548669"/>
            <a:ext cx="7772400" cy="61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n-US" sz="2400" b="1" dirty="0"/>
              <a:t>Improved results from </a:t>
            </a:r>
            <a:r>
              <a:rPr lang="en-US" sz="2400" b="1" dirty="0" smtClean="0"/>
              <a:t>Gaussian </a:t>
            </a:r>
            <a:r>
              <a:rPr lang="en-US" sz="2400" b="1" dirty="0"/>
              <a:t>type-2 over </a:t>
            </a:r>
            <a:r>
              <a:rPr lang="en-US" sz="2400" b="1" dirty="0" smtClean="0"/>
              <a:t>Type-1*</a:t>
            </a:r>
            <a:endParaRPr lang="en" sz="2400" b="1" dirty="0"/>
          </a:p>
        </p:txBody>
      </p:sp>
      <p:sp>
        <p:nvSpPr>
          <p:cNvPr id="8" name="Shape 185"/>
          <p:cNvSpPr txBox="1">
            <a:spLocks/>
          </p:cNvSpPr>
          <p:nvPr/>
        </p:nvSpPr>
        <p:spPr>
          <a:xfrm>
            <a:off x="1738659" y="416870"/>
            <a:ext cx="4876800" cy="119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" sz="5400" b="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Iris data</a:t>
            </a:r>
            <a:endParaRPr lang="en" sz="44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Shape 186"/>
          <p:cNvSpPr txBox="1">
            <a:spLocks/>
          </p:cNvSpPr>
          <p:nvPr/>
        </p:nvSpPr>
        <p:spPr>
          <a:xfrm>
            <a:off x="685800" y="2817336"/>
            <a:ext cx="7772400" cy="61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-US" sz="2400" b="1" dirty="0" smtClean="0"/>
              <a:t>Improved results from Interval type-2 over Type-1*</a:t>
            </a:r>
            <a:endParaRPr lang="en" sz="2400" b="1" dirty="0"/>
          </a:p>
        </p:txBody>
      </p:sp>
      <p:grpSp>
        <p:nvGrpSpPr>
          <p:cNvPr id="18" name="Shape 451"/>
          <p:cNvGrpSpPr/>
          <p:nvPr/>
        </p:nvGrpSpPr>
        <p:grpSpPr>
          <a:xfrm>
            <a:off x="685800" y="591853"/>
            <a:ext cx="868424" cy="907453"/>
            <a:chOff x="3955900" y="2984500"/>
            <a:chExt cx="414000" cy="422525"/>
          </a:xfrm>
          <a:solidFill>
            <a:srgbClr val="C00000"/>
          </a:solidFill>
        </p:grpSpPr>
        <p:sp>
          <p:nvSpPr>
            <p:cNvPr id="19" name="Shape 452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453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454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2" name="Shape 185"/>
          <p:cNvSpPr txBox="1">
            <a:spLocks/>
          </p:cNvSpPr>
          <p:nvPr/>
        </p:nvSpPr>
        <p:spPr>
          <a:xfrm>
            <a:off x="685800" y="1869464"/>
            <a:ext cx="7772400" cy="119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" sz="7200" dirty="0" smtClean="0">
                <a:solidFill>
                  <a:srgbClr val="F05768"/>
                </a:solidFill>
              </a:rPr>
              <a:t>479 times</a:t>
            </a:r>
            <a:endParaRPr lang="en" sz="6000" dirty="0">
              <a:solidFill>
                <a:srgbClr val="F057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01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should we analyze similarity?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724535063"/>
              </p:ext>
            </p:extLst>
          </p:nvPr>
        </p:nvGraphicFramePr>
        <p:xfrm>
          <a:off x="623455" y="1676400"/>
          <a:ext cx="7952509" cy="3214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ight Brace 5"/>
          <p:cNvSpPr/>
          <p:nvPr/>
        </p:nvSpPr>
        <p:spPr>
          <a:xfrm rot="5400000">
            <a:off x="3997636" y="1406838"/>
            <a:ext cx="969818" cy="7300143"/>
          </a:xfrm>
          <a:prstGeom prst="righ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hape 115"/>
          <p:cNvSpPr txBox="1">
            <a:spLocks/>
          </p:cNvSpPr>
          <p:nvPr/>
        </p:nvSpPr>
        <p:spPr>
          <a:xfrm>
            <a:off x="832473" y="5541819"/>
            <a:ext cx="7466400" cy="7967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2800" b="1" dirty="0" smtClean="0">
                <a:solidFill>
                  <a:schemeClr val="accent6">
                    <a:lumMod val="75000"/>
                  </a:schemeClr>
                </a:solidFill>
              </a:rPr>
              <a:t>According to requirements of the application</a:t>
            </a:r>
            <a:endParaRPr lang="en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15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665225" y="2018025"/>
            <a:ext cx="4927500" cy="1546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2F3848"/>
                </a:solidFill>
              </a:rPr>
              <a:t>5</a:t>
            </a:r>
            <a:r>
              <a:rPr lang="en" dirty="0" smtClean="0">
                <a:solidFill>
                  <a:srgbClr val="2F3848"/>
                </a:solidFill>
              </a:rPr>
              <a:t>.</a:t>
            </a:r>
            <a:endParaRPr lang="en" dirty="0">
              <a:solidFill>
                <a:srgbClr val="2F3848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REVIEW</a:t>
            </a:r>
            <a:endParaRPr lang="en" dirty="0"/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854251" y="3922275"/>
            <a:ext cx="3815400" cy="1190052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A brief overview of some of the ideas that were discussed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86510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665225" y="2018025"/>
            <a:ext cx="4927500" cy="1546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2F3848"/>
                </a:solidFill>
              </a:rPr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NEED FOR THIS RESEARCH</a:t>
            </a:r>
            <a:endParaRPr lang="en" dirty="0"/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854251" y="3922275"/>
            <a:ext cx="3815400" cy="9938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Let’s look at what inspired our research initiative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15398227"/>
              </p:ext>
            </p:extLst>
          </p:nvPr>
        </p:nvGraphicFramePr>
        <p:xfrm>
          <a:off x="2175165" y="110836"/>
          <a:ext cx="6788726" cy="6553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792818994"/>
              </p:ext>
            </p:extLst>
          </p:nvPr>
        </p:nvGraphicFramePr>
        <p:xfrm>
          <a:off x="346363" y="1052367"/>
          <a:ext cx="5569527" cy="4670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16278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use case for “snaky” type-2 fuzzy MFs</a:t>
            </a:r>
            <a:endParaRPr lang="en-US" dirty="0"/>
          </a:p>
        </p:txBody>
      </p:sp>
      <p:sp>
        <p:nvSpPr>
          <p:cNvPr id="5" name="Shape 186"/>
          <p:cNvSpPr txBox="1">
            <a:spLocks/>
          </p:cNvSpPr>
          <p:nvPr/>
        </p:nvSpPr>
        <p:spPr>
          <a:xfrm>
            <a:off x="685800" y="2385456"/>
            <a:ext cx="7772400" cy="92339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ctr">
              <a:spcBef>
                <a:spcPts val="0"/>
              </a:spcBef>
              <a:buFont typeface="Source Sans Pro"/>
              <a:buNone/>
            </a:pPr>
            <a:r>
              <a:rPr lang="en-US" sz="2400" b="1" dirty="0" smtClean="0"/>
              <a:t>Survey on what can age can be considered ‘young’, ‘middle aged’, or ‘old’.</a:t>
            </a:r>
            <a:endParaRPr lang="en" sz="2400" b="1" dirty="0"/>
          </a:p>
        </p:txBody>
      </p:sp>
      <p:sp>
        <p:nvSpPr>
          <p:cNvPr id="6" name="Shape 185"/>
          <p:cNvSpPr txBox="1">
            <a:spLocks/>
          </p:cNvSpPr>
          <p:nvPr/>
        </p:nvSpPr>
        <p:spPr>
          <a:xfrm>
            <a:off x="1742209" y="1141949"/>
            <a:ext cx="5659582" cy="119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" sz="6600" dirty="0" smtClean="0">
                <a:solidFill>
                  <a:srgbClr val="F05768"/>
                </a:solidFill>
              </a:rPr>
              <a:t>Age categories</a:t>
            </a:r>
            <a:endParaRPr lang="en" sz="5400" dirty="0">
              <a:solidFill>
                <a:srgbClr val="F05768"/>
              </a:solidFill>
            </a:endParaRPr>
          </a:p>
        </p:txBody>
      </p:sp>
      <p:pic>
        <p:nvPicPr>
          <p:cNvPr id="2" name="age_anim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2927" y="3308847"/>
            <a:ext cx="4565073" cy="342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63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ctrTitle" idx="4294967295"/>
          </p:nvPr>
        </p:nvSpPr>
        <p:spPr>
          <a:xfrm>
            <a:off x="3260375" y="891925"/>
            <a:ext cx="4782900" cy="1046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6000">
                <a:solidFill>
                  <a:srgbClr val="6CF3CE"/>
                </a:solidFill>
              </a:rPr>
              <a:t>Thanks!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subTitle" idx="4294967295"/>
          </p:nvPr>
        </p:nvSpPr>
        <p:spPr>
          <a:xfrm>
            <a:off x="3260375" y="1802300"/>
            <a:ext cx="4782900" cy="10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>
                <a:solidFill>
                  <a:srgbClr val="FFFFFF"/>
                </a:solidFill>
              </a:rPr>
              <a:t>Any questions?</a:t>
            </a:r>
          </a:p>
        </p:txBody>
      </p:sp>
      <p:sp>
        <p:nvSpPr>
          <p:cNvPr id="274" name="Shape 274"/>
          <p:cNvSpPr txBox="1">
            <a:spLocks noGrp="1"/>
          </p:cNvSpPr>
          <p:nvPr>
            <p:ph type="body" idx="4294967295"/>
          </p:nvPr>
        </p:nvSpPr>
        <p:spPr>
          <a:xfrm>
            <a:off x="2272145" y="3058900"/>
            <a:ext cx="6331528" cy="210884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You can find </a:t>
            </a:r>
            <a:r>
              <a:rPr lang="en" sz="2400" dirty="0" smtClean="0"/>
              <a:t>us </a:t>
            </a:r>
            <a:r>
              <a:rPr lang="en" sz="2400" dirty="0"/>
              <a:t>at</a:t>
            </a:r>
            <a:r>
              <a:rPr lang="en" sz="2400" dirty="0" smtClean="0"/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 dirty="0" smtClean="0"/>
              <a:t>Desh Raj </a:t>
            </a:r>
            <a:r>
              <a:rPr lang="en" sz="2400" dirty="0" smtClean="0"/>
              <a:t>- </a:t>
            </a:r>
            <a:r>
              <a:rPr lang="en" sz="2400" dirty="0" smtClean="0"/>
              <a:t>r.desh@iitg.ernet.in</a:t>
            </a:r>
            <a:endParaRPr lang="en" sz="2400" dirty="0" smtClean="0"/>
          </a:p>
          <a:p>
            <a:pPr lvl="0">
              <a:spcBef>
                <a:spcPts val="0"/>
              </a:spcBef>
              <a:buNone/>
            </a:pPr>
            <a:r>
              <a:rPr lang="en" sz="2400" b="1" dirty="0" smtClean="0"/>
              <a:t>Kenil Tanna </a:t>
            </a:r>
            <a:r>
              <a:rPr lang="en" sz="2400" dirty="0" smtClean="0"/>
              <a:t>– </a:t>
            </a:r>
            <a:r>
              <a:rPr lang="en" sz="2400" dirty="0" smtClean="0"/>
              <a:t>kenil@iitg.ernet.in</a:t>
            </a:r>
            <a:endParaRPr lang="en" sz="2400" dirty="0" smtClean="0"/>
          </a:p>
          <a:p>
            <a:pPr lvl="0">
              <a:spcBef>
                <a:spcPts val="0"/>
              </a:spcBef>
              <a:buNone/>
            </a:pPr>
            <a:r>
              <a:rPr lang="en" sz="2400" b="1" dirty="0" smtClean="0"/>
              <a:t>Bhuvnesh Garg </a:t>
            </a:r>
            <a:r>
              <a:rPr lang="en" sz="2400" dirty="0" smtClean="0"/>
              <a:t>– g.umang@iitg.ernet.in</a:t>
            </a:r>
            <a:endParaRPr lang="en" sz="2400" dirty="0"/>
          </a:p>
          <a:p>
            <a:pPr lvl="0">
              <a:spcBef>
                <a:spcPts val="0"/>
              </a:spcBef>
              <a:buNone/>
            </a:pPr>
            <a:r>
              <a:rPr lang="en" sz="2400" b="1" dirty="0" smtClean="0"/>
              <a:t>Dr. Frank Rhee </a:t>
            </a:r>
            <a:r>
              <a:rPr lang="en" sz="2400" dirty="0" smtClean="0"/>
              <a:t>– frhee@hanyang.ac.kr</a:t>
            </a:r>
            <a:endParaRPr lang="en" sz="2400" dirty="0"/>
          </a:p>
          <a:p>
            <a:pPr lvl="0">
              <a:spcBef>
                <a:spcPts val="0"/>
              </a:spcBef>
              <a:buNone/>
            </a:pPr>
            <a:endParaRPr lang="en" sz="2400" dirty="0"/>
          </a:p>
          <a:p>
            <a:pPr lvl="0">
              <a:spcBef>
                <a:spcPts val="0"/>
              </a:spcBef>
              <a:buNone/>
            </a:pPr>
            <a:endParaRPr lang="en" sz="2400" dirty="0" smtClean="0"/>
          </a:p>
          <a:p>
            <a:pPr lvl="0" rtl="0">
              <a:spcBef>
                <a:spcPts val="0"/>
              </a:spcBef>
              <a:buNone/>
            </a:pPr>
            <a:endParaRPr lang="en" sz="2400" dirty="0"/>
          </a:p>
        </p:txBody>
      </p:sp>
      <p:pic>
        <p:nvPicPr>
          <p:cNvPr id="275" name="Shape 275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380" y="1022825"/>
            <a:ext cx="1718399" cy="1558950"/>
          </a:xfrm>
          <a:prstGeom prst="wedgeRectCallout">
            <a:avLst>
              <a:gd name="adj1" fmla="val 64804"/>
              <a:gd name="adj2" fmla="val -33464"/>
            </a:avLst>
          </a:prstGeom>
          <a:noFill/>
          <a:ln w="114300" cap="flat" cmpd="sng">
            <a:solidFill>
              <a:srgbClr val="6CF3CE"/>
            </a:solidFill>
            <a:prstDash val="solid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832475" y="168450"/>
            <a:ext cx="7951799" cy="9734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The numerous applications</a:t>
            </a:r>
            <a:endParaRPr lang="en" dirty="0"/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832475" y="1991005"/>
            <a:ext cx="3722316" cy="1846702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en" sz="2400" b="1" dirty="0" smtClean="0"/>
              <a:t>Computer Vision</a:t>
            </a:r>
          </a:p>
          <a:p>
            <a:pPr marL="342900" indent="-342900"/>
            <a:r>
              <a:rPr lang="en" sz="2400" dirty="0" smtClean="0"/>
              <a:t>2D to 3D face modeling</a:t>
            </a:r>
          </a:p>
          <a:p>
            <a:pPr marL="342900" indent="-342900"/>
            <a:r>
              <a:rPr lang="en" sz="2400" dirty="0" smtClean="0"/>
              <a:t>RBF classification</a:t>
            </a:r>
          </a:p>
          <a:p>
            <a:pPr marL="342900" indent="-342900"/>
            <a:r>
              <a:rPr lang="en" sz="2400" dirty="0" smtClean="0"/>
              <a:t>FCM, Fuzzy ART</a:t>
            </a:r>
          </a:p>
        </p:txBody>
      </p:sp>
      <p:pic>
        <p:nvPicPr>
          <p:cNvPr id="2050" name="Picture 2" descr="http://www.iis.ee.ic.ac.uk/icvl/images/work/cvpr14_xiaowe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1491" y="1703269"/>
            <a:ext cx="3229567" cy="24221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www.fredhutch.org/en/news/center-news/2014/11/natural-language-processing-of-medical-information/_jcr_content/articletext/textimage/image.img.jpg/141506182287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850" y="4391892"/>
            <a:ext cx="3227565" cy="2149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hape 140"/>
          <p:cNvSpPr txBox="1">
            <a:spLocks/>
          </p:cNvSpPr>
          <p:nvPr/>
        </p:nvSpPr>
        <p:spPr>
          <a:xfrm>
            <a:off x="4738255" y="4391893"/>
            <a:ext cx="4405745" cy="18467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Font typeface="Source Sans Pro"/>
              <a:buNone/>
            </a:pPr>
            <a:r>
              <a:rPr lang="en" sz="2400" b="1" dirty="0" smtClean="0"/>
              <a:t>Natural Language Processing</a:t>
            </a:r>
          </a:p>
          <a:p>
            <a:pPr marL="342900" indent="-342900"/>
            <a:r>
              <a:rPr lang="en" sz="2400" dirty="0" smtClean="0"/>
              <a:t>Machines that write interesting novels in a specified style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273639" y="6403367"/>
            <a:ext cx="16946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Image source: Google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376027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832475" y="168450"/>
            <a:ext cx="7951799" cy="9734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The numerous applications</a:t>
            </a:r>
            <a:endParaRPr lang="en" dirty="0"/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4808374" y="2377959"/>
            <a:ext cx="3722316" cy="148693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en" sz="2400" b="1" dirty="0" smtClean="0"/>
              <a:t>Finance</a:t>
            </a:r>
          </a:p>
          <a:p>
            <a:pPr marL="342900" indent="-342900"/>
            <a:r>
              <a:rPr lang="en" sz="2400" dirty="0" smtClean="0"/>
              <a:t>Stock price analysis  - Zarandi &amp; Turksen</a:t>
            </a:r>
          </a:p>
        </p:txBody>
      </p:sp>
      <p:sp>
        <p:nvSpPr>
          <p:cNvPr id="7" name="Shape 140"/>
          <p:cNvSpPr txBox="1">
            <a:spLocks/>
          </p:cNvSpPr>
          <p:nvPr/>
        </p:nvSpPr>
        <p:spPr>
          <a:xfrm>
            <a:off x="811798" y="4712092"/>
            <a:ext cx="3449781" cy="10569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Font typeface="Source Sans Pro"/>
              <a:buNone/>
            </a:pPr>
            <a:r>
              <a:rPr lang="en" sz="2400" b="1" dirty="0" smtClean="0"/>
              <a:t>Computing with Words</a:t>
            </a:r>
          </a:p>
        </p:txBody>
      </p:sp>
      <p:pic>
        <p:nvPicPr>
          <p:cNvPr id="3074" name="Picture 2" descr="http://www.moneychoice.org/wp-content/uploads/2015/05/coins_on_char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11" y="1967796"/>
            <a:ext cx="3462434" cy="23072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encrypted-tbn1.gstatic.com/images?q=tbn:ANd9GcTpAUmbO4AX49btwK__sGe5CX5OmJXP65xkPLVhPg2z1KRklg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402" y="4275057"/>
            <a:ext cx="3539288" cy="21431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80109" y="6418225"/>
            <a:ext cx="16946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Image source: Google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3503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ctrTitle" idx="4294967295"/>
          </p:nvPr>
        </p:nvSpPr>
        <p:spPr>
          <a:xfrm>
            <a:off x="1206150" y="2111125"/>
            <a:ext cx="6731700" cy="154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9600" dirty="0" smtClean="0">
                <a:solidFill>
                  <a:srgbClr val="FFFFFF"/>
                </a:solidFill>
              </a:rPr>
              <a:t>23,067</a:t>
            </a:r>
            <a:endParaRPr lang="en" sz="9600" dirty="0">
              <a:solidFill>
                <a:srgbClr val="FFFFFF"/>
              </a:solidFill>
            </a:endParaRPr>
          </a:p>
        </p:txBody>
      </p:sp>
      <p:sp>
        <p:nvSpPr>
          <p:cNvPr id="180" name="Shape 180"/>
          <p:cNvSpPr txBox="1">
            <a:spLocks noGrp="1"/>
          </p:cNvSpPr>
          <p:nvPr>
            <p:ph type="subTitle" idx="4294967295"/>
          </p:nvPr>
        </p:nvSpPr>
        <p:spPr>
          <a:xfrm>
            <a:off x="1206150" y="3786746"/>
            <a:ext cx="6731700" cy="10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 dirty="0" smtClean="0"/>
              <a:t>Number of Scopus results with the keywords “fuzzy set applications”</a:t>
            </a:r>
            <a:endParaRPr lang="e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ctrTitle" idx="4294967295"/>
          </p:nvPr>
        </p:nvSpPr>
        <p:spPr>
          <a:xfrm>
            <a:off x="685800" y="1788728"/>
            <a:ext cx="7772400" cy="11933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6600" dirty="0" smtClean="0">
                <a:solidFill>
                  <a:srgbClr val="F05768"/>
                </a:solidFill>
              </a:rPr>
              <a:t>1,092</a:t>
            </a:r>
            <a:endParaRPr lang="en" sz="6600" dirty="0">
              <a:solidFill>
                <a:srgbClr val="F05768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subTitle" idx="4294967295"/>
          </p:nvPr>
        </p:nvSpPr>
        <p:spPr>
          <a:xfrm>
            <a:off x="685800" y="2842043"/>
            <a:ext cx="7772400" cy="617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 b="1" dirty="0" smtClean="0"/>
              <a:t>Chemical Engineering</a:t>
            </a:r>
            <a:endParaRPr lang="en" sz="2400" b="1" dirty="0"/>
          </a:p>
        </p:txBody>
      </p:sp>
      <p:sp>
        <p:nvSpPr>
          <p:cNvPr id="187" name="Shape 187"/>
          <p:cNvSpPr txBox="1">
            <a:spLocks noGrp="1"/>
          </p:cNvSpPr>
          <p:nvPr>
            <p:ph type="ctrTitle" idx="4294967295"/>
          </p:nvPr>
        </p:nvSpPr>
        <p:spPr>
          <a:xfrm>
            <a:off x="685800" y="4744282"/>
            <a:ext cx="7772400" cy="11933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5400" dirty="0" smtClean="0">
                <a:solidFill>
                  <a:srgbClr val="F05768"/>
                </a:solidFill>
              </a:rPr>
              <a:t>702</a:t>
            </a:r>
            <a:endParaRPr lang="en" sz="5400" dirty="0">
              <a:solidFill>
                <a:srgbClr val="F05768"/>
              </a:solidFill>
            </a:endParaRPr>
          </a:p>
        </p:txBody>
      </p:sp>
      <p:sp>
        <p:nvSpPr>
          <p:cNvPr id="188" name="Shape 188"/>
          <p:cNvSpPr txBox="1">
            <a:spLocks noGrp="1"/>
          </p:cNvSpPr>
          <p:nvPr>
            <p:ph type="subTitle" idx="4294967295"/>
          </p:nvPr>
        </p:nvSpPr>
        <p:spPr>
          <a:xfrm>
            <a:off x="685800" y="5719453"/>
            <a:ext cx="7772400" cy="617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 b="1" dirty="0" smtClean="0"/>
              <a:t>Environmental Science</a:t>
            </a:r>
            <a:endParaRPr lang="en" sz="2400" b="1" dirty="0"/>
          </a:p>
        </p:txBody>
      </p:sp>
      <p:sp>
        <p:nvSpPr>
          <p:cNvPr id="189" name="Shape 189"/>
          <p:cNvSpPr txBox="1">
            <a:spLocks noGrp="1"/>
          </p:cNvSpPr>
          <p:nvPr>
            <p:ph type="ctrTitle" idx="4294967295"/>
          </p:nvPr>
        </p:nvSpPr>
        <p:spPr>
          <a:xfrm>
            <a:off x="685800" y="3187242"/>
            <a:ext cx="7772400" cy="11933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6600" dirty="0" smtClean="0">
                <a:solidFill>
                  <a:srgbClr val="F05768"/>
                </a:solidFill>
              </a:rPr>
              <a:t>1,021</a:t>
            </a:r>
            <a:endParaRPr lang="en" sz="6600" dirty="0">
              <a:solidFill>
                <a:srgbClr val="F05768"/>
              </a:solidFill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ubTitle" idx="4294967295"/>
          </p:nvPr>
        </p:nvSpPr>
        <p:spPr>
          <a:xfrm>
            <a:off x="685800" y="4261556"/>
            <a:ext cx="7772400" cy="617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 b="1" dirty="0" smtClean="0"/>
              <a:t>Physics and Astronomy</a:t>
            </a:r>
            <a:endParaRPr lang="en" sz="2400" b="1" dirty="0"/>
          </a:p>
        </p:txBody>
      </p:sp>
      <p:sp>
        <p:nvSpPr>
          <p:cNvPr id="8" name="Shape 185"/>
          <p:cNvSpPr txBox="1">
            <a:spLocks/>
          </p:cNvSpPr>
          <p:nvPr/>
        </p:nvSpPr>
        <p:spPr>
          <a:xfrm>
            <a:off x="685800" y="246239"/>
            <a:ext cx="7772400" cy="119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" sz="7200" dirty="0" smtClean="0">
                <a:solidFill>
                  <a:srgbClr val="F05768"/>
                </a:solidFill>
              </a:rPr>
              <a:t>5,456</a:t>
            </a:r>
            <a:endParaRPr lang="en" sz="6000" dirty="0">
              <a:solidFill>
                <a:srgbClr val="F05768"/>
              </a:solidFill>
            </a:endParaRPr>
          </a:p>
        </p:txBody>
      </p:sp>
      <p:sp>
        <p:nvSpPr>
          <p:cNvPr id="9" name="Shape 186"/>
          <p:cNvSpPr txBox="1">
            <a:spLocks/>
          </p:cNvSpPr>
          <p:nvPr/>
        </p:nvSpPr>
        <p:spPr>
          <a:xfrm>
            <a:off x="685800" y="1377321"/>
            <a:ext cx="7772400" cy="61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2400" b="1" dirty="0" smtClean="0"/>
              <a:t>Mathematics</a:t>
            </a:r>
            <a:endParaRPr lang="en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3483916" y="2219382"/>
            <a:ext cx="1924844" cy="1893777"/>
          </a:xfrm>
          <a:prstGeom prst="ellipse">
            <a:avLst/>
          </a:prstGeom>
          <a:solidFill>
            <a:srgbClr val="2F3848"/>
          </a:solidFill>
          <a:ln w="114300" cap="flat" cmpd="sng">
            <a:solidFill>
              <a:srgbClr val="2F384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set</a:t>
            </a:r>
            <a:endParaRPr lang="en" sz="2400"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1338790" y="1653933"/>
            <a:ext cx="1834312" cy="1643019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114300" cap="flat" cmpd="sng">
            <a:solidFill>
              <a:srgbClr val="F0576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2400" b="1" dirty="0">
              <a:solidFill>
                <a:srgbClr val="2F384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Choices of membership functions</a:t>
            </a:r>
            <a:endParaRPr lang="en-US" dirty="0"/>
          </a:p>
        </p:txBody>
      </p:sp>
      <p:sp>
        <p:nvSpPr>
          <p:cNvPr id="9" name="Shape 153"/>
          <p:cNvSpPr/>
          <p:nvPr/>
        </p:nvSpPr>
        <p:spPr>
          <a:xfrm>
            <a:off x="5762596" y="1641679"/>
            <a:ext cx="1739099" cy="1667525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114300" cap="flat" cmpd="sng">
            <a:solidFill>
              <a:srgbClr val="F0576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2400" b="1" dirty="0">
              <a:solidFill>
                <a:srgbClr val="2F384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" name="Shape 153"/>
          <p:cNvSpPr/>
          <p:nvPr/>
        </p:nvSpPr>
        <p:spPr>
          <a:xfrm>
            <a:off x="3540090" y="4492017"/>
            <a:ext cx="1786051" cy="1665465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114300" cap="flat" cmpd="sng">
            <a:solidFill>
              <a:srgbClr val="F0576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2400" b="1" dirty="0">
              <a:solidFill>
                <a:srgbClr val="2F384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1" name="Shape 153"/>
          <p:cNvSpPr/>
          <p:nvPr/>
        </p:nvSpPr>
        <p:spPr>
          <a:xfrm>
            <a:off x="1376265" y="3664943"/>
            <a:ext cx="1753815" cy="172287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 w="114300" cap="flat" cmpd="sng">
            <a:solidFill>
              <a:srgbClr val="F0576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2400" b="1" dirty="0">
              <a:solidFill>
                <a:srgbClr val="2F384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" name="Shape 153"/>
          <p:cNvSpPr/>
          <p:nvPr/>
        </p:nvSpPr>
        <p:spPr>
          <a:xfrm>
            <a:off x="5818770" y="3664943"/>
            <a:ext cx="1739099" cy="1659807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114300" cap="flat" cmpd="sng">
            <a:solidFill>
              <a:srgbClr val="F0576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2400" b="1" dirty="0">
              <a:solidFill>
                <a:srgbClr val="2F384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" name="Shape 186"/>
          <p:cNvSpPr txBox="1">
            <a:spLocks/>
          </p:cNvSpPr>
          <p:nvPr/>
        </p:nvSpPr>
        <p:spPr>
          <a:xfrm>
            <a:off x="88318" y="2166594"/>
            <a:ext cx="1101436" cy="61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2400" b="1" dirty="0" smtClean="0"/>
              <a:t>Crisp</a:t>
            </a:r>
            <a:endParaRPr lang="en" sz="2400" b="1" dirty="0"/>
          </a:p>
        </p:txBody>
      </p:sp>
      <p:sp>
        <p:nvSpPr>
          <p:cNvPr id="14" name="Shape 186"/>
          <p:cNvSpPr txBox="1">
            <a:spLocks/>
          </p:cNvSpPr>
          <p:nvPr/>
        </p:nvSpPr>
        <p:spPr>
          <a:xfrm>
            <a:off x="0" y="4113159"/>
            <a:ext cx="1726076" cy="8467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2400" b="1" dirty="0" smtClean="0"/>
              <a:t>T1 fuzzy</a:t>
            </a:r>
          </a:p>
        </p:txBody>
      </p:sp>
      <p:sp>
        <p:nvSpPr>
          <p:cNvPr id="15" name="Shape 186"/>
          <p:cNvSpPr txBox="1">
            <a:spLocks/>
          </p:cNvSpPr>
          <p:nvPr/>
        </p:nvSpPr>
        <p:spPr>
          <a:xfrm>
            <a:off x="7812510" y="2032039"/>
            <a:ext cx="1726076" cy="61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2400" b="1" dirty="0" smtClean="0"/>
              <a:t>General</a:t>
            </a:r>
          </a:p>
          <a:p>
            <a:pPr>
              <a:spcBef>
                <a:spcPts val="0"/>
              </a:spcBef>
              <a:buFont typeface="Source Sans Pro"/>
              <a:buNone/>
            </a:pPr>
            <a:r>
              <a:rPr lang="en" sz="2400" b="1" dirty="0" smtClean="0"/>
              <a:t> T2</a:t>
            </a:r>
            <a:endParaRPr lang="en" sz="2400" b="1" dirty="0"/>
          </a:p>
        </p:txBody>
      </p:sp>
      <p:sp>
        <p:nvSpPr>
          <p:cNvPr id="16" name="Shape 186"/>
          <p:cNvSpPr txBox="1">
            <a:spLocks/>
          </p:cNvSpPr>
          <p:nvPr/>
        </p:nvSpPr>
        <p:spPr>
          <a:xfrm>
            <a:off x="3818368" y="6240301"/>
            <a:ext cx="1726076" cy="61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2400" b="1" dirty="0" smtClean="0"/>
              <a:t>Interval T2</a:t>
            </a:r>
            <a:endParaRPr lang="en" sz="2400" b="1" dirty="0"/>
          </a:p>
        </p:txBody>
      </p:sp>
      <p:sp>
        <p:nvSpPr>
          <p:cNvPr id="17" name="Shape 186"/>
          <p:cNvSpPr txBox="1">
            <a:spLocks/>
          </p:cNvSpPr>
          <p:nvPr/>
        </p:nvSpPr>
        <p:spPr>
          <a:xfrm>
            <a:off x="7701674" y="4526379"/>
            <a:ext cx="1726076" cy="61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Char char="■"/>
              <a:defRPr sz="32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24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Source Sans Pro"/>
              <a:buNone/>
              <a:defRPr sz="1800" b="0" i="0" u="none" strike="noStrike" cap="none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2400" b="1" dirty="0" smtClean="0"/>
              <a:t>Snaky</a:t>
            </a:r>
          </a:p>
          <a:p>
            <a:pPr>
              <a:spcBef>
                <a:spcPts val="0"/>
              </a:spcBef>
              <a:buFont typeface="Source Sans Pro"/>
              <a:buNone/>
            </a:pPr>
            <a:r>
              <a:rPr lang="en" sz="2400" b="1" dirty="0" smtClean="0"/>
              <a:t> T2</a:t>
            </a:r>
            <a:endParaRPr lang="en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ctrTitle" idx="4294967295"/>
          </p:nvPr>
        </p:nvSpPr>
        <p:spPr>
          <a:xfrm>
            <a:off x="685799" y="3101725"/>
            <a:ext cx="7419109" cy="154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 dirty="0" smtClean="0">
                <a:solidFill>
                  <a:srgbClr val="FFFFFF"/>
                </a:solidFill>
              </a:rPr>
              <a:t>Actual v/s Desired</a:t>
            </a:r>
            <a:endParaRPr lang="en" sz="7200" dirty="0">
              <a:solidFill>
                <a:srgbClr val="FFFFFF"/>
              </a:solidFill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4294967295"/>
          </p:nvPr>
        </p:nvSpPr>
        <p:spPr>
          <a:xfrm>
            <a:off x="685800" y="4396350"/>
            <a:ext cx="7599218" cy="10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 smtClean="0"/>
              <a:t>A dichotomy of what is desired in membership functions versus what is actually available</a:t>
            </a:r>
            <a:endParaRPr lang="en" sz="3000" dirty="0"/>
          </a:p>
        </p:txBody>
      </p:sp>
      <p:sp>
        <p:nvSpPr>
          <p:cNvPr id="116" name="Shape 116"/>
          <p:cNvSpPr/>
          <p:nvPr/>
        </p:nvSpPr>
        <p:spPr>
          <a:xfrm>
            <a:off x="927337" y="935475"/>
            <a:ext cx="2399399" cy="1921199"/>
          </a:xfrm>
          <a:prstGeom prst="wedgeRectCallout">
            <a:avLst>
              <a:gd name="adj1" fmla="val -32904"/>
              <a:gd name="adj2" fmla="val 66457"/>
            </a:avLst>
          </a:prstGeom>
          <a:noFill/>
          <a:ln w="1524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313"/>
          <p:cNvGrpSpPr/>
          <p:nvPr/>
        </p:nvGrpSpPr>
        <p:grpSpPr>
          <a:xfrm>
            <a:off x="1459728" y="1218816"/>
            <a:ext cx="1241907" cy="1302711"/>
            <a:chOff x="4636075" y="261925"/>
            <a:chExt cx="401800" cy="475050"/>
          </a:xfrm>
        </p:grpSpPr>
        <p:sp>
          <p:nvSpPr>
            <p:cNvPr id="12" name="Shape 314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315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316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317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ned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2472</TotalTime>
  <Words>617</Words>
  <Application>Microsoft Office PowerPoint</Application>
  <PresentationFormat>On-screen Show (4:3)</PresentationFormat>
  <Paragraphs>149</Paragraphs>
  <Slides>32</Slides>
  <Notes>18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 Narrow</vt:lpstr>
      <vt:lpstr>Arial</vt:lpstr>
      <vt:lpstr>Source Sans Pro</vt:lpstr>
      <vt:lpstr>Benedick template</vt:lpstr>
      <vt:lpstr>VISUAL ANALYSIS AND REPRESENTATIONS OF TYPE-2 FUZZY MEMBERSHIP FUNCTIONS</vt:lpstr>
      <vt:lpstr>Hello!</vt:lpstr>
      <vt:lpstr>1. NEED FOR THIS RESEARCH</vt:lpstr>
      <vt:lpstr>The numerous applications</vt:lpstr>
      <vt:lpstr>The numerous applications</vt:lpstr>
      <vt:lpstr>23,067</vt:lpstr>
      <vt:lpstr>1,092</vt:lpstr>
      <vt:lpstr>Choices of membership functions</vt:lpstr>
      <vt:lpstr>Actual v/s Desired</vt:lpstr>
      <vt:lpstr>PowerPoint Presentation</vt:lpstr>
      <vt:lpstr>2. RESEARCH METHODOLOGY</vt:lpstr>
      <vt:lpstr>PowerPoint Presentation</vt:lpstr>
      <vt:lpstr>PowerPoint Presentation</vt:lpstr>
      <vt:lpstr>3. PRELIMINARIES</vt:lpstr>
      <vt:lpstr>“Snaky” Type-2</vt:lpstr>
      <vt:lpstr>PowerPoint Presentation</vt:lpstr>
      <vt:lpstr>The need for a “snaky” type-2 MF</vt:lpstr>
      <vt:lpstr>PowerPoint Presentation</vt:lpstr>
      <vt:lpstr>PowerPoint Presentation</vt:lpstr>
      <vt:lpstr>PowerPoint Presentation</vt:lpstr>
      <vt:lpstr>PowerPoint Presentation</vt:lpstr>
      <vt:lpstr>4. PROPOSED ALGORITHM</vt:lpstr>
      <vt:lpstr>PowerPoint Presentation</vt:lpstr>
      <vt:lpstr>PowerPoint Presentation</vt:lpstr>
      <vt:lpstr>Wilcoxon’s Tests</vt:lpstr>
      <vt:lpstr>PowerPoint Presentation</vt:lpstr>
      <vt:lpstr>PowerPoint Presentation</vt:lpstr>
      <vt:lpstr>Why should we analyze similarity?</vt:lpstr>
      <vt:lpstr>5. REVIEW</vt:lpstr>
      <vt:lpstr>PowerPoint Presentation</vt:lpstr>
      <vt:lpstr>A use case for “snaky” type-2 fuzzy MFs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ANALYSIS AND REPRESENTATIONS OF TYPE-2 FUZZY MEMBERSHIP FUNCTIONS</dc:title>
  <dc:creator>Desh Raj</dc:creator>
  <cp:lastModifiedBy>Desh Raj</cp:lastModifiedBy>
  <cp:revision>92</cp:revision>
  <dcterms:modified xsi:type="dcterms:W3CDTF">2016-07-16T14:04:45Z</dcterms:modified>
</cp:coreProperties>
</file>